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1" r:id="rId3"/>
    <p:sldId id="333" r:id="rId4"/>
    <p:sldId id="366" r:id="rId5"/>
    <p:sldId id="365" r:id="rId6"/>
    <p:sldId id="367" r:id="rId7"/>
    <p:sldId id="364" r:id="rId8"/>
    <p:sldId id="358" r:id="rId9"/>
    <p:sldId id="359" r:id="rId10"/>
    <p:sldId id="360" r:id="rId11"/>
    <p:sldId id="371" r:id="rId12"/>
    <p:sldId id="361" r:id="rId13"/>
    <p:sldId id="362" r:id="rId14"/>
    <p:sldId id="363" r:id="rId15"/>
    <p:sldId id="368" r:id="rId16"/>
    <p:sldId id="3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57" autoAdjust="0"/>
  </p:normalViewPr>
  <p:slideViewPr>
    <p:cSldViewPr>
      <p:cViewPr varScale="1">
        <p:scale>
          <a:sx n="92" d="100"/>
          <a:sy n="92" d="100"/>
        </p:scale>
        <p:origin x="13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CB892-4921-4079-9030-C56E34863AF8}" type="datetimeFigureOut">
              <a:rPr lang="en-US" smtClean="0"/>
              <a:t>21-Aug-18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BF859F-28F3-49FF-9A3B-BD890C859C9C}" type="slidenum">
              <a:rPr lang="en-US" smtClean="0"/>
              <a:t>‹#›</a:t>
            </a:fld>
            <a:endParaRPr lang="en-US"/>
          </a:p>
        </p:txBody>
      </p:sp>
    </p:spTree>
    <p:extLst>
      <p:ext uri="{BB962C8B-B14F-4D97-AF65-F5344CB8AC3E}">
        <p14:creationId xmlns:p14="http://schemas.microsoft.com/office/powerpoint/2010/main" val="4282572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38355-E77B-450E-BE40-BA217267A602}" type="datetimeFigureOut">
              <a:rPr lang="en-US" smtClean="0"/>
              <a:t>21-Aug-18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A4BF5-14D2-48FE-A81E-15FC521F31B6}" type="slidenum">
              <a:rPr lang="en-US" smtClean="0"/>
              <a:t>‹#›</a:t>
            </a:fld>
            <a:endParaRPr lang="en-US"/>
          </a:p>
        </p:txBody>
      </p:sp>
    </p:spTree>
    <p:extLst>
      <p:ext uri="{BB962C8B-B14F-4D97-AF65-F5344CB8AC3E}">
        <p14:creationId xmlns:p14="http://schemas.microsoft.com/office/powerpoint/2010/main" val="366288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a:t>
            </a:fld>
            <a:endParaRPr lang="en-US"/>
          </a:p>
        </p:txBody>
      </p:sp>
    </p:spTree>
    <p:extLst>
      <p:ext uri="{BB962C8B-B14F-4D97-AF65-F5344CB8AC3E}">
        <p14:creationId xmlns:p14="http://schemas.microsoft.com/office/powerpoint/2010/main" val="199873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7/30/2017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7/30/2017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7/30/2017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7/30/2017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7/30/2017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7/30/2017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7/30/2017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https://www.voiceofsap.org/wp-content/uploads/2017/10/IMG_20171020_140434.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https://static.toiimg.com/thumb/imgsize-894759,msid-63130159,width-400,resizemode-4/63130159.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s://dfs29da0atmra.cloudfront.net/wp-content/uploads/2017/06/Say-No-To-Drugs-Youth-Nation-Rally-5.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https://is3-ssl.mzstatic.com/image/thumb/Purple19/v4/ca/91/d8/ca91d866-d2dc-8b22-e132-4ce6f45e96db/pr_source.png/750x750bb.jpe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https://static.thenounproject.com/png/17201-200.pn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https://cdn.onlinewebfonts.com/svg/img_21261.png"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32092"/>
            <a:ext cx="4648200" cy="6890092"/>
          </a:xfrm>
          <a:prstGeom prst="rect">
            <a:avLst/>
          </a:prstGeom>
          <a:solidFill>
            <a:srgbClr val="0033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property mortg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495800" y="1661291"/>
            <a:ext cx="4648200" cy="1446550"/>
          </a:xfrm>
          <a:prstGeom prst="rect">
            <a:avLst/>
          </a:prstGeom>
          <a:noFill/>
        </p:spPr>
        <p:txBody>
          <a:bodyPr wrap="square" rtlCol="0">
            <a:spAutoFit/>
          </a:bodyPr>
          <a:lstStyle/>
          <a:p>
            <a:pPr algn="ctr"/>
            <a:r>
              <a:rPr lang="en-US" sz="2800" b="1" dirty="0" smtClean="0">
                <a:solidFill>
                  <a:srgbClr val="003399"/>
                </a:solidFill>
              </a:rPr>
              <a:t>Dr. </a:t>
            </a:r>
            <a:r>
              <a:rPr lang="en-US" sz="2800" b="1" dirty="0" err="1" smtClean="0">
                <a:solidFill>
                  <a:srgbClr val="003399"/>
                </a:solidFill>
              </a:rPr>
              <a:t>Kalpeshkumar</a:t>
            </a:r>
            <a:r>
              <a:rPr lang="en-US" sz="2800" b="1" dirty="0" smtClean="0">
                <a:solidFill>
                  <a:srgbClr val="003399"/>
                </a:solidFill>
              </a:rPr>
              <a:t> L Gupta</a:t>
            </a:r>
          </a:p>
          <a:p>
            <a:pPr algn="ctr"/>
            <a:r>
              <a:rPr lang="en-US" sz="2800" b="1" dirty="0" smtClean="0">
                <a:solidFill>
                  <a:srgbClr val="003399"/>
                </a:solidFill>
              </a:rPr>
              <a:t>Mr. </a:t>
            </a:r>
            <a:r>
              <a:rPr lang="en-US" sz="2800" b="1" dirty="0" err="1" smtClean="0">
                <a:solidFill>
                  <a:srgbClr val="003399"/>
                </a:solidFill>
              </a:rPr>
              <a:t>Mradul</a:t>
            </a:r>
            <a:r>
              <a:rPr lang="en-US" sz="2800" b="1" dirty="0" smtClean="0">
                <a:solidFill>
                  <a:srgbClr val="003399"/>
                </a:solidFill>
              </a:rPr>
              <a:t> Mishra</a:t>
            </a:r>
            <a:endParaRPr lang="en-US" sz="2800" b="1" dirty="0">
              <a:solidFill>
                <a:srgbClr val="003399"/>
              </a:solidFill>
            </a:endParaRPr>
          </a:p>
          <a:p>
            <a:pPr algn="ctr"/>
            <a:r>
              <a:rPr lang="en-US" sz="1600" dirty="0" smtClean="0">
                <a:solidFill>
                  <a:srgbClr val="003399"/>
                </a:solidFill>
              </a:rPr>
              <a:t>Assistant Professor - Research</a:t>
            </a:r>
          </a:p>
          <a:p>
            <a:pPr algn="ctr"/>
            <a:r>
              <a:rPr lang="en-US" sz="1600" dirty="0" smtClean="0">
                <a:solidFill>
                  <a:srgbClr val="003399"/>
                </a:solidFill>
              </a:rPr>
              <a:t>Gujarat National Law University, </a:t>
            </a:r>
            <a:r>
              <a:rPr lang="en-US" sz="1600" dirty="0" err="1" smtClean="0">
                <a:solidFill>
                  <a:srgbClr val="003399"/>
                </a:solidFill>
              </a:rPr>
              <a:t>Gandhinagar</a:t>
            </a:r>
            <a:endParaRPr lang="en-US" sz="1600" dirty="0" smtClean="0">
              <a:solidFill>
                <a:srgbClr val="003399"/>
              </a:solidFill>
            </a:endParaRPr>
          </a:p>
        </p:txBody>
      </p:sp>
      <p:sp>
        <p:nvSpPr>
          <p:cNvPr id="8" name="TextBox 7"/>
          <p:cNvSpPr txBox="1"/>
          <p:nvPr/>
        </p:nvSpPr>
        <p:spPr>
          <a:xfrm>
            <a:off x="5523099" y="6132250"/>
            <a:ext cx="2593602" cy="307777"/>
          </a:xfrm>
          <a:prstGeom prst="rect">
            <a:avLst/>
          </a:prstGeom>
          <a:noFill/>
        </p:spPr>
        <p:txBody>
          <a:bodyPr wrap="square" rtlCol="0">
            <a:spAutoFit/>
          </a:bodyPr>
          <a:lstStyle/>
          <a:p>
            <a:pPr algn="ctr"/>
            <a:r>
              <a:rPr lang="en-US" sz="1400" b="1" dirty="0" smtClean="0">
                <a:solidFill>
                  <a:srgbClr val="003399"/>
                </a:solidFill>
              </a:rPr>
              <a:t>August 21, 2018</a:t>
            </a:r>
            <a:endParaRPr lang="en-US" sz="1400" b="1" dirty="0">
              <a:solidFill>
                <a:srgbClr val="003399"/>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3577" y="498097"/>
            <a:ext cx="1085850" cy="1050823"/>
          </a:xfrm>
          <a:prstGeom prst="rect">
            <a:avLst/>
          </a:prstGeom>
        </p:spPr>
      </p:pic>
      <p:sp>
        <p:nvSpPr>
          <p:cNvPr id="11" name="TextBox 10"/>
          <p:cNvSpPr txBox="1"/>
          <p:nvPr/>
        </p:nvSpPr>
        <p:spPr>
          <a:xfrm>
            <a:off x="-283602" y="411301"/>
            <a:ext cx="5236602" cy="2431435"/>
          </a:xfrm>
          <a:prstGeom prst="rect">
            <a:avLst/>
          </a:prstGeom>
          <a:noFill/>
        </p:spPr>
        <p:txBody>
          <a:bodyPr wrap="square" rtlCol="0">
            <a:spAutoFit/>
          </a:bodyPr>
          <a:lstStyle/>
          <a:p>
            <a:pPr algn="ctr"/>
            <a:r>
              <a:rPr lang="en-US" sz="3800" b="1" dirty="0" smtClean="0">
                <a:solidFill>
                  <a:schemeClr val="bg1"/>
                </a:solidFill>
              </a:rPr>
              <a:t>Public Private Partnership in Police Administration : Need    of the Hour</a:t>
            </a:r>
            <a:endParaRPr lang="en-US" sz="3800" b="1" dirty="0">
              <a:solidFill>
                <a:schemeClr val="bg1"/>
              </a:solidFill>
            </a:endParaRPr>
          </a:p>
        </p:txBody>
      </p:sp>
      <p:sp>
        <p:nvSpPr>
          <p:cNvPr id="17" name="TextBox 16"/>
          <p:cNvSpPr txBox="1"/>
          <p:nvPr/>
        </p:nvSpPr>
        <p:spPr>
          <a:xfrm>
            <a:off x="4741011" y="4693608"/>
            <a:ext cx="4010982" cy="1384995"/>
          </a:xfrm>
          <a:prstGeom prst="rect">
            <a:avLst/>
          </a:prstGeom>
          <a:noFill/>
        </p:spPr>
        <p:txBody>
          <a:bodyPr wrap="square" rtlCol="0">
            <a:spAutoFit/>
          </a:bodyPr>
          <a:lstStyle/>
          <a:p>
            <a:pPr algn="ctr"/>
            <a:r>
              <a:rPr lang="en-US" sz="1400" b="1" dirty="0">
                <a:solidFill>
                  <a:srgbClr val="003399"/>
                </a:solidFill>
              </a:rPr>
              <a:t>Joint National Seminar on</a:t>
            </a:r>
          </a:p>
          <a:p>
            <a:pPr algn="ctr"/>
            <a:r>
              <a:rPr lang="en-US" sz="1400" b="1" dirty="0">
                <a:solidFill>
                  <a:srgbClr val="003399"/>
                </a:solidFill>
              </a:rPr>
              <a:t>Police Structuring – Enhancing Lean and </a:t>
            </a:r>
            <a:r>
              <a:rPr lang="en-US" sz="1400" b="1" dirty="0" smtClean="0">
                <a:solidFill>
                  <a:srgbClr val="003399"/>
                </a:solidFill>
              </a:rPr>
              <a:t>       Effective </a:t>
            </a:r>
            <a:r>
              <a:rPr lang="en-US" sz="1400" b="1" dirty="0">
                <a:solidFill>
                  <a:srgbClr val="003399"/>
                </a:solidFill>
              </a:rPr>
              <a:t>Institution</a:t>
            </a:r>
          </a:p>
          <a:p>
            <a:pPr algn="ctr"/>
            <a:r>
              <a:rPr lang="en-US" sz="1400" b="1" dirty="0" smtClean="0">
                <a:solidFill>
                  <a:srgbClr val="003399"/>
                </a:solidFill>
              </a:rPr>
              <a:t>Organized by</a:t>
            </a:r>
          </a:p>
          <a:p>
            <a:pPr algn="ctr"/>
            <a:r>
              <a:rPr lang="en-US" sz="1400" b="1" dirty="0" smtClean="0">
                <a:solidFill>
                  <a:srgbClr val="003399"/>
                </a:solidFill>
              </a:rPr>
              <a:t>Gujarat National Law University &amp; </a:t>
            </a:r>
          </a:p>
          <a:p>
            <a:pPr algn="ctr"/>
            <a:r>
              <a:rPr lang="en-US" sz="1400" b="1" dirty="0" smtClean="0">
                <a:solidFill>
                  <a:srgbClr val="003399"/>
                </a:solidFill>
              </a:rPr>
              <a:t>National Security Advisory Board, Govt. of India</a:t>
            </a:r>
            <a:endParaRPr lang="en-US" sz="1400" b="1" dirty="0">
              <a:solidFill>
                <a:srgbClr val="003399"/>
              </a:solidFill>
            </a:endParaRPr>
          </a:p>
        </p:txBody>
      </p:sp>
      <p:sp>
        <p:nvSpPr>
          <p:cNvPr id="20" name="Rectangle 19"/>
          <p:cNvSpPr/>
          <p:nvPr/>
        </p:nvSpPr>
        <p:spPr>
          <a:xfrm>
            <a:off x="4495800" y="170512"/>
            <a:ext cx="4648200" cy="11237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95800" y="6500135"/>
            <a:ext cx="4648200" cy="11237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81109" y="3556000"/>
            <a:ext cx="4107179" cy="2800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57326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10</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38188" y="1035203"/>
            <a:ext cx="3754282" cy="2620130"/>
          </a:xfrm>
          <a:prstGeom prst="rect">
            <a:avLst/>
          </a:prstGeom>
        </p:spPr>
      </p:pic>
      <p:pic>
        <p:nvPicPr>
          <p:cNvPr id="4" name="Picture 3"/>
          <p:cNvPicPr>
            <a:picLocks noChangeAspect="1"/>
          </p:cNvPicPr>
          <p:nvPr/>
        </p:nvPicPr>
        <p:blipFill>
          <a:blip r:embed="rId4"/>
          <a:stretch>
            <a:fillRect/>
          </a:stretch>
        </p:blipFill>
        <p:spPr>
          <a:xfrm>
            <a:off x="4700088" y="1035203"/>
            <a:ext cx="3706224" cy="2620130"/>
          </a:xfrm>
          <a:prstGeom prst="rect">
            <a:avLst/>
          </a:prstGeom>
        </p:spPr>
      </p:pic>
      <p:pic>
        <p:nvPicPr>
          <p:cNvPr id="5" name="Picture 4"/>
          <p:cNvPicPr>
            <a:picLocks noChangeAspect="1"/>
          </p:cNvPicPr>
          <p:nvPr/>
        </p:nvPicPr>
        <p:blipFill>
          <a:blip r:embed="rId5"/>
          <a:stretch>
            <a:fillRect/>
          </a:stretch>
        </p:blipFill>
        <p:spPr>
          <a:xfrm>
            <a:off x="738188" y="3979341"/>
            <a:ext cx="3876675" cy="2573987"/>
          </a:xfrm>
          <a:prstGeom prst="rect">
            <a:avLst/>
          </a:prstGeom>
        </p:spPr>
      </p:pic>
      <p:pic>
        <p:nvPicPr>
          <p:cNvPr id="7" name="Picture 6"/>
          <p:cNvPicPr>
            <a:picLocks noChangeAspect="1"/>
          </p:cNvPicPr>
          <p:nvPr/>
        </p:nvPicPr>
        <p:blipFill>
          <a:blip r:embed="rId6"/>
          <a:stretch>
            <a:fillRect/>
          </a:stretch>
        </p:blipFill>
        <p:spPr>
          <a:xfrm>
            <a:off x="4888357" y="3935314"/>
            <a:ext cx="3581183" cy="2786161"/>
          </a:xfrm>
          <a:prstGeom prst="rect">
            <a:avLst/>
          </a:prstGeom>
        </p:spPr>
      </p:pic>
      <p:pic>
        <p:nvPicPr>
          <p:cNvPr id="8" name="Picture 7"/>
          <p:cNvPicPr>
            <a:picLocks noChangeAspect="1"/>
          </p:cNvPicPr>
          <p:nvPr/>
        </p:nvPicPr>
        <p:blipFill>
          <a:blip r:embed="rId7"/>
          <a:stretch>
            <a:fillRect/>
          </a:stretch>
        </p:blipFill>
        <p:spPr>
          <a:xfrm rot="10800000" flipV="1">
            <a:off x="7110912" y="160338"/>
            <a:ext cx="1295400" cy="728663"/>
          </a:xfrm>
          <a:prstGeom prst="rect">
            <a:avLst/>
          </a:prstGeom>
        </p:spPr>
      </p:pic>
      <p:sp>
        <p:nvSpPr>
          <p:cNvPr id="15" name="Rectangle 14"/>
          <p:cNvSpPr/>
          <p:nvPr/>
        </p:nvSpPr>
        <p:spPr>
          <a:xfrm>
            <a:off x="719936" y="458262"/>
            <a:ext cx="4776755" cy="430887"/>
          </a:xfrm>
          <a:prstGeom prst="rect">
            <a:avLst/>
          </a:prstGeom>
        </p:spPr>
        <p:txBody>
          <a:bodyPr wrap="square">
            <a:spAutoFit/>
          </a:bodyPr>
          <a:lstStyle/>
          <a:p>
            <a:pPr algn="just"/>
            <a:r>
              <a:rPr lang="en-US" sz="2200" dirty="0" smtClean="0">
                <a:solidFill>
                  <a:srgbClr val="FF0000"/>
                </a:solidFill>
                <a:latin typeface="Garamond" panose="02020404030301010803" pitchFamily="18" charset="0"/>
              </a:rPr>
              <a:t>Poor Infrastructure</a:t>
            </a:r>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3670605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11</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74" name="Picture 2" descr="Related image"/>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09686" y="1565790"/>
            <a:ext cx="6364973" cy="35814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10"/>
          <p:cNvSpPr/>
          <p:nvPr/>
        </p:nvSpPr>
        <p:spPr>
          <a:xfrm>
            <a:off x="785845" y="859371"/>
            <a:ext cx="4776755" cy="430887"/>
          </a:xfrm>
          <a:prstGeom prst="rect">
            <a:avLst/>
          </a:prstGeom>
        </p:spPr>
        <p:txBody>
          <a:bodyPr wrap="square">
            <a:spAutoFit/>
          </a:bodyPr>
          <a:lstStyle/>
          <a:p>
            <a:pPr algn="just"/>
            <a:r>
              <a:rPr lang="en-US" sz="2200" dirty="0" smtClean="0">
                <a:solidFill>
                  <a:srgbClr val="FF0000"/>
                </a:solidFill>
                <a:latin typeface="Garamond" panose="02020404030301010803" pitchFamily="18" charset="0"/>
              </a:rPr>
              <a:t>Building of Police Stations/</a:t>
            </a:r>
            <a:r>
              <a:rPr lang="en-US" sz="2200" dirty="0" err="1" smtClean="0">
                <a:solidFill>
                  <a:srgbClr val="FF0000"/>
                </a:solidFill>
                <a:latin typeface="Garamond" panose="02020404030301010803" pitchFamily="18" charset="0"/>
              </a:rPr>
              <a:t>Chowkies</a:t>
            </a:r>
            <a:endParaRPr lang="en-US" dirty="0">
              <a:solidFill>
                <a:srgbClr val="000000"/>
              </a:solidFill>
              <a:latin typeface="Garamond" panose="02020404030301010803" pitchFamily="18" charset="0"/>
            </a:endParaRPr>
          </a:p>
        </p:txBody>
      </p:sp>
      <p:sp>
        <p:nvSpPr>
          <p:cNvPr id="13" name="Rectangle 12"/>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Suggested Partnership</a:t>
            </a:r>
            <a:endParaRPr lang="en-US" b="1" dirty="0">
              <a:solidFill>
                <a:srgbClr val="000000"/>
              </a:solidFill>
              <a:latin typeface="Garamond" panose="02020404030301010803" pitchFamily="18" charset="0"/>
            </a:endParaRPr>
          </a:p>
        </p:txBody>
      </p:sp>
      <p:sp>
        <p:nvSpPr>
          <p:cNvPr id="14" name="Rectangle 13"/>
          <p:cNvSpPr/>
          <p:nvPr/>
        </p:nvSpPr>
        <p:spPr>
          <a:xfrm>
            <a:off x="1304925" y="5420828"/>
            <a:ext cx="6512772" cy="923330"/>
          </a:xfrm>
          <a:prstGeom prst="rect">
            <a:avLst/>
          </a:prstGeom>
        </p:spPr>
        <p:txBody>
          <a:bodyPr wrap="square">
            <a:spAutoFit/>
          </a:bodyPr>
          <a:lstStyle/>
          <a:p>
            <a:pPr algn="just"/>
            <a:r>
              <a:rPr lang="en-US" dirty="0">
                <a:latin typeface="Garamond" panose="02020404030301010803" pitchFamily="18" charset="0"/>
              </a:rPr>
              <a:t>Satellite Police Station in Ahmedabad City which was built by Ahmedabad </a:t>
            </a:r>
            <a:r>
              <a:rPr lang="en-US" dirty="0" err="1">
                <a:latin typeface="Garamond" panose="02020404030301010803" pitchFamily="18" charset="0"/>
              </a:rPr>
              <a:t>Nagrik</a:t>
            </a:r>
            <a:r>
              <a:rPr lang="en-US" dirty="0">
                <a:latin typeface="Garamond" panose="02020404030301010803" pitchFamily="18" charset="0"/>
              </a:rPr>
              <a:t> Police </a:t>
            </a:r>
            <a:r>
              <a:rPr lang="en-US" dirty="0" err="1">
                <a:latin typeface="Garamond" panose="02020404030301010803" pitchFamily="18" charset="0"/>
              </a:rPr>
              <a:t>Utkarsh</a:t>
            </a:r>
            <a:r>
              <a:rPr lang="en-US" dirty="0">
                <a:latin typeface="Garamond" panose="02020404030301010803" pitchFamily="18" charset="0"/>
              </a:rPr>
              <a:t> </a:t>
            </a:r>
            <a:r>
              <a:rPr lang="en-US" dirty="0" err="1">
                <a:latin typeface="Garamond" panose="02020404030301010803" pitchFamily="18" charset="0"/>
              </a:rPr>
              <a:t>Samiti</a:t>
            </a:r>
            <a:r>
              <a:rPr lang="en-US" dirty="0">
                <a:latin typeface="Garamond" panose="02020404030301010803" pitchFamily="18" charset="0"/>
              </a:rPr>
              <a:t> at the cost of </a:t>
            </a:r>
            <a:r>
              <a:rPr lang="en-US" dirty="0" err="1">
                <a:latin typeface="Garamond" panose="02020404030301010803" pitchFamily="18" charset="0"/>
              </a:rPr>
              <a:t>Rs</a:t>
            </a:r>
            <a:r>
              <a:rPr lang="en-US" dirty="0">
                <a:latin typeface="Garamond" panose="02020404030301010803" pitchFamily="18" charset="0"/>
              </a:rPr>
              <a:t>. 90 lacs in the year 2005</a:t>
            </a:r>
          </a:p>
        </p:txBody>
      </p:sp>
    </p:spTree>
    <p:extLst>
      <p:ext uri="{BB962C8B-B14F-4D97-AF65-F5344CB8AC3E}">
        <p14:creationId xmlns:p14="http://schemas.microsoft.com/office/powerpoint/2010/main" val="8863591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12</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3969368" y="1796802"/>
            <a:ext cx="3913267" cy="2148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3" name="Picture 7"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346" y="4544290"/>
            <a:ext cx="1070696" cy="1070696"/>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402" y="3898178"/>
            <a:ext cx="1292225" cy="1292225"/>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15" descr="Image result for kiosk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a:picLocks noChangeAspect="1"/>
          </p:cNvPicPr>
          <p:nvPr/>
        </p:nvPicPr>
        <p:blipFill>
          <a:blip r:embed="rId6"/>
          <a:stretch>
            <a:fillRect/>
          </a:stretch>
        </p:blipFill>
        <p:spPr>
          <a:xfrm>
            <a:off x="7555040" y="4423509"/>
            <a:ext cx="860944" cy="1426297"/>
          </a:xfrm>
          <a:prstGeom prst="rect">
            <a:avLst/>
          </a:prstGeom>
        </p:spPr>
      </p:pic>
      <p:pic>
        <p:nvPicPr>
          <p:cNvPr id="22" name="Picture 21"/>
          <p:cNvPicPr>
            <a:picLocks noChangeAspect="1"/>
          </p:cNvPicPr>
          <p:nvPr/>
        </p:nvPicPr>
        <p:blipFill>
          <a:blip r:embed="rId7"/>
          <a:stretch>
            <a:fillRect/>
          </a:stretch>
        </p:blipFill>
        <p:spPr>
          <a:xfrm>
            <a:off x="5416549" y="4714706"/>
            <a:ext cx="1808794" cy="628556"/>
          </a:xfrm>
          <a:prstGeom prst="rect">
            <a:avLst/>
          </a:prstGeom>
        </p:spPr>
      </p:pic>
      <p:sp>
        <p:nvSpPr>
          <p:cNvPr id="14" name="Rectangle 13"/>
          <p:cNvSpPr/>
          <p:nvPr/>
        </p:nvSpPr>
        <p:spPr>
          <a:xfrm>
            <a:off x="785845" y="859371"/>
            <a:ext cx="4776755" cy="430887"/>
          </a:xfrm>
          <a:prstGeom prst="rect">
            <a:avLst/>
          </a:prstGeom>
        </p:spPr>
        <p:txBody>
          <a:bodyPr wrap="square">
            <a:spAutoFit/>
          </a:bodyPr>
          <a:lstStyle/>
          <a:p>
            <a:pPr algn="just"/>
            <a:r>
              <a:rPr lang="en-US" sz="2200" dirty="0" smtClean="0">
                <a:solidFill>
                  <a:srgbClr val="FF0000"/>
                </a:solidFill>
                <a:latin typeface="Garamond" panose="02020404030301010803" pitchFamily="18" charset="0"/>
              </a:rPr>
              <a:t>Building of Amenities for visitors</a:t>
            </a:r>
            <a:endParaRPr lang="en-US" dirty="0">
              <a:solidFill>
                <a:srgbClr val="000000"/>
              </a:solidFill>
              <a:latin typeface="Garamond" panose="02020404030301010803" pitchFamily="18" charset="0"/>
            </a:endParaRPr>
          </a:p>
        </p:txBody>
      </p:sp>
      <p:sp>
        <p:nvSpPr>
          <p:cNvPr id="16" name="Rectangle 15"/>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Suggested Partnership</a:t>
            </a:r>
            <a:endParaRPr lang="en-US" b="1"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17738400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13</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122" name="Picture 2" descr="Image result for Traffic police can soon lead a âshelteredâ life"/>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3476147" y="1057361"/>
            <a:ext cx="2574925" cy="34417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10"/>
          <p:cNvSpPr/>
          <p:nvPr/>
        </p:nvSpPr>
        <p:spPr>
          <a:xfrm>
            <a:off x="785845" y="859371"/>
            <a:ext cx="4776755" cy="430887"/>
          </a:xfrm>
          <a:prstGeom prst="rect">
            <a:avLst/>
          </a:prstGeom>
        </p:spPr>
        <p:txBody>
          <a:bodyPr wrap="square">
            <a:spAutoFit/>
          </a:bodyPr>
          <a:lstStyle/>
          <a:p>
            <a:pPr algn="just"/>
            <a:r>
              <a:rPr lang="en-US" sz="2200" dirty="0" smtClean="0">
                <a:solidFill>
                  <a:srgbClr val="FF0000"/>
                </a:solidFill>
                <a:latin typeface="Garamond" panose="02020404030301010803" pitchFamily="18" charset="0"/>
              </a:rPr>
              <a:t>Traffic Booth</a:t>
            </a:r>
            <a:endParaRPr lang="en-US" dirty="0">
              <a:solidFill>
                <a:srgbClr val="000000"/>
              </a:solidFill>
              <a:latin typeface="Garamond" panose="02020404030301010803" pitchFamily="18" charset="0"/>
            </a:endParaRPr>
          </a:p>
        </p:txBody>
      </p:sp>
      <p:sp>
        <p:nvSpPr>
          <p:cNvPr id="13" name="Rectangle 12"/>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Suggested Partnership</a:t>
            </a:r>
            <a:endParaRPr lang="en-US" b="1" dirty="0">
              <a:solidFill>
                <a:srgbClr val="000000"/>
              </a:solidFill>
              <a:latin typeface="Garamond" panose="02020404030301010803" pitchFamily="18" charset="0"/>
            </a:endParaRPr>
          </a:p>
        </p:txBody>
      </p:sp>
      <p:sp>
        <p:nvSpPr>
          <p:cNvPr id="3" name="Rectangle 2"/>
          <p:cNvSpPr/>
          <p:nvPr/>
        </p:nvSpPr>
        <p:spPr>
          <a:xfrm>
            <a:off x="1233681" y="4734016"/>
            <a:ext cx="7023529" cy="1200329"/>
          </a:xfrm>
          <a:prstGeom prst="rect">
            <a:avLst/>
          </a:prstGeom>
        </p:spPr>
        <p:txBody>
          <a:bodyPr wrap="square">
            <a:spAutoFit/>
          </a:bodyPr>
          <a:lstStyle/>
          <a:p>
            <a:pPr algn="just"/>
            <a:r>
              <a:rPr lang="en-US" dirty="0" err="1">
                <a:latin typeface="Garamond" panose="02020404030301010803" pitchFamily="18" charset="0"/>
                <a:ea typeface="Batang" panose="02030600000101010101" pitchFamily="18" charset="-127"/>
              </a:rPr>
              <a:t>Bruhat</a:t>
            </a:r>
            <a:r>
              <a:rPr lang="en-US" dirty="0">
                <a:latin typeface="Garamond" panose="02020404030301010803" pitchFamily="18" charset="0"/>
                <a:ea typeface="Batang" panose="02030600000101010101" pitchFamily="18" charset="-127"/>
              </a:rPr>
              <a:t> Bengaluru </a:t>
            </a:r>
            <a:r>
              <a:rPr lang="en-US" dirty="0" err="1">
                <a:latin typeface="Garamond" panose="02020404030301010803" pitchFamily="18" charset="0"/>
                <a:ea typeface="Batang" panose="02030600000101010101" pitchFamily="18" charset="-127"/>
              </a:rPr>
              <a:t>Mahanagara</a:t>
            </a:r>
            <a:r>
              <a:rPr lang="en-US" dirty="0">
                <a:latin typeface="Garamond" panose="02020404030301010803" pitchFamily="18" charset="0"/>
                <a:ea typeface="Batang" panose="02030600000101010101" pitchFamily="18" charset="-127"/>
              </a:rPr>
              <a:t> </a:t>
            </a:r>
            <a:r>
              <a:rPr lang="en-US" dirty="0" err="1">
                <a:latin typeface="Garamond" panose="02020404030301010803" pitchFamily="18" charset="0"/>
                <a:ea typeface="Batang" panose="02030600000101010101" pitchFamily="18" charset="-127"/>
              </a:rPr>
              <a:t>Palike</a:t>
            </a:r>
            <a:r>
              <a:rPr lang="en-US" dirty="0">
                <a:latin typeface="Garamond" panose="02020404030301010803" pitchFamily="18" charset="0"/>
                <a:ea typeface="Batang" panose="02030600000101010101" pitchFamily="18" charset="-127"/>
              </a:rPr>
              <a:t> (BBMP) will build and upgrade </a:t>
            </a:r>
            <a:r>
              <a:rPr lang="en-US" dirty="0" err="1">
                <a:latin typeface="Garamond" panose="02020404030301010803" pitchFamily="18" charset="0"/>
                <a:ea typeface="Batang" panose="02030600000101010101" pitchFamily="18" charset="-127"/>
              </a:rPr>
              <a:t>chowkies</a:t>
            </a:r>
            <a:r>
              <a:rPr lang="en-US" dirty="0">
                <a:latin typeface="Garamond" panose="02020404030301010803" pitchFamily="18" charset="0"/>
                <a:ea typeface="Batang" panose="02030600000101010101" pitchFamily="18" charset="-127"/>
              </a:rPr>
              <a:t> for traffic police at 530 junctions under PPP </a:t>
            </a:r>
            <a:r>
              <a:rPr lang="en-US" dirty="0" smtClean="0">
                <a:latin typeface="Garamond" panose="02020404030301010803" pitchFamily="18" charset="0"/>
                <a:ea typeface="Batang" panose="02030600000101010101" pitchFamily="18" charset="-127"/>
              </a:rPr>
              <a:t>model. </a:t>
            </a:r>
            <a:r>
              <a:rPr lang="en-US" dirty="0">
                <a:latin typeface="Garamond" panose="02020404030301010803" pitchFamily="18" charset="0"/>
              </a:rPr>
              <a:t>The BBMP has finalized on the design prepared by </a:t>
            </a:r>
            <a:r>
              <a:rPr lang="en-US" dirty="0" err="1">
                <a:latin typeface="Garamond" panose="02020404030301010803" pitchFamily="18" charset="0"/>
              </a:rPr>
              <a:t>Janaagraha</a:t>
            </a:r>
            <a:r>
              <a:rPr lang="en-US" dirty="0">
                <a:latin typeface="Garamond" panose="02020404030301010803" pitchFamily="18" charset="0"/>
              </a:rPr>
              <a:t> (an NGO) and has also collected specification of the </a:t>
            </a:r>
            <a:r>
              <a:rPr lang="en-US" dirty="0" err="1">
                <a:latin typeface="Garamond" panose="02020404030301010803" pitchFamily="18" charset="0"/>
              </a:rPr>
              <a:t>chowkies</a:t>
            </a:r>
            <a:r>
              <a:rPr lang="en-US" dirty="0">
                <a:latin typeface="Garamond" panose="02020404030301010803" pitchFamily="18" charset="0"/>
              </a:rPr>
              <a:t> from the police department</a:t>
            </a:r>
          </a:p>
        </p:txBody>
      </p:sp>
    </p:spTree>
    <p:extLst>
      <p:ext uri="{BB962C8B-B14F-4D97-AF65-F5344CB8AC3E}">
        <p14:creationId xmlns:p14="http://schemas.microsoft.com/office/powerpoint/2010/main" val="32781259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14</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146" name="Picture 2" descr="Related image"/>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2590800" y="1982031"/>
            <a:ext cx="3495675" cy="233362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10"/>
          <p:cNvSpPr/>
          <p:nvPr/>
        </p:nvSpPr>
        <p:spPr>
          <a:xfrm>
            <a:off x="785845" y="859371"/>
            <a:ext cx="4776755" cy="430887"/>
          </a:xfrm>
          <a:prstGeom prst="rect">
            <a:avLst/>
          </a:prstGeom>
        </p:spPr>
        <p:txBody>
          <a:bodyPr wrap="square">
            <a:spAutoFit/>
          </a:bodyPr>
          <a:lstStyle/>
          <a:p>
            <a:pPr algn="just"/>
            <a:r>
              <a:rPr lang="en-US" sz="2200" dirty="0" smtClean="0">
                <a:solidFill>
                  <a:srgbClr val="FF0000"/>
                </a:solidFill>
                <a:latin typeface="Garamond" panose="02020404030301010803" pitchFamily="18" charset="0"/>
              </a:rPr>
              <a:t>Traffic Management</a:t>
            </a:r>
            <a:endParaRPr lang="en-US" dirty="0">
              <a:solidFill>
                <a:srgbClr val="000000"/>
              </a:solidFill>
              <a:latin typeface="Garamond" panose="02020404030301010803" pitchFamily="18" charset="0"/>
            </a:endParaRPr>
          </a:p>
        </p:txBody>
      </p:sp>
      <p:sp>
        <p:nvSpPr>
          <p:cNvPr id="13" name="Rectangle 12"/>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Suggested Partnership</a:t>
            </a:r>
            <a:endParaRPr lang="en-US" b="1" dirty="0">
              <a:solidFill>
                <a:srgbClr val="000000"/>
              </a:solidFill>
              <a:latin typeface="Garamond" panose="02020404030301010803" pitchFamily="18" charset="0"/>
            </a:endParaRPr>
          </a:p>
        </p:txBody>
      </p:sp>
      <p:sp>
        <p:nvSpPr>
          <p:cNvPr id="3" name="Rectangle 2"/>
          <p:cNvSpPr/>
          <p:nvPr/>
        </p:nvSpPr>
        <p:spPr>
          <a:xfrm>
            <a:off x="1020881" y="4700967"/>
            <a:ext cx="7084919" cy="923330"/>
          </a:xfrm>
          <a:prstGeom prst="rect">
            <a:avLst/>
          </a:prstGeom>
        </p:spPr>
        <p:txBody>
          <a:bodyPr wrap="square">
            <a:spAutoFit/>
          </a:bodyPr>
          <a:lstStyle/>
          <a:p>
            <a:pPr algn="just"/>
            <a:r>
              <a:rPr lang="en-US" dirty="0">
                <a:latin typeface="Garamond" panose="02020404030301010803" pitchFamily="18" charset="0"/>
                <a:ea typeface="Batang" panose="02030600000101010101" pitchFamily="18" charset="-127"/>
              </a:rPr>
              <a:t>In </a:t>
            </a:r>
            <a:r>
              <a:rPr lang="en-US" dirty="0" err="1">
                <a:latin typeface="Garamond" panose="02020404030301010803" pitchFamily="18" charset="0"/>
                <a:ea typeface="Batang" panose="02030600000101010101" pitchFamily="18" charset="-127"/>
              </a:rPr>
              <a:t>Surat</a:t>
            </a:r>
            <a:r>
              <a:rPr lang="en-US" dirty="0">
                <a:latin typeface="Garamond" panose="02020404030301010803" pitchFamily="18" charset="0"/>
                <a:ea typeface="Batang" panose="02030600000101010101" pitchFamily="18" charset="-127"/>
              </a:rPr>
              <a:t> city, Traffic Regulation Brigade (TRB) was established to help traffic police in their duty. This was replicated in </a:t>
            </a:r>
            <a:r>
              <a:rPr lang="en-US" dirty="0" err="1">
                <a:latin typeface="Garamond" panose="02020404030301010803" pitchFamily="18" charset="0"/>
                <a:ea typeface="Batang" panose="02030600000101010101" pitchFamily="18" charset="-127"/>
              </a:rPr>
              <a:t>Anand</a:t>
            </a:r>
            <a:r>
              <a:rPr lang="en-US" dirty="0">
                <a:latin typeface="Garamond" panose="02020404030301010803" pitchFamily="18" charset="0"/>
                <a:ea typeface="Batang" panose="02030600000101010101" pitchFamily="18" charset="-127"/>
              </a:rPr>
              <a:t>, Ahmedabad, Rajkot, Vadodara, city also.</a:t>
            </a:r>
            <a:endParaRPr lang="en-US" dirty="0">
              <a:effectLst/>
              <a:latin typeface="Garamond" panose="02020404030301010803" pitchFamily="18" charset="0"/>
              <a:ea typeface="Batang" panose="02030600000101010101" pitchFamily="18" charset="-127"/>
            </a:endParaRPr>
          </a:p>
        </p:txBody>
      </p:sp>
    </p:spTree>
    <p:extLst>
      <p:ext uri="{BB962C8B-B14F-4D97-AF65-F5344CB8AC3E}">
        <p14:creationId xmlns:p14="http://schemas.microsoft.com/office/powerpoint/2010/main" val="35364997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15</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5. Concluding Remarks</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871754" y="990600"/>
            <a:ext cx="7129246" cy="3693319"/>
          </a:xfrm>
          <a:prstGeom prst="rect">
            <a:avLst/>
          </a:prstGeom>
        </p:spPr>
        <p:txBody>
          <a:bodyPr wrap="square">
            <a:spAutoFit/>
          </a:bodyPr>
          <a:lstStyle/>
          <a:p>
            <a:pPr marL="285750" indent="-285750" algn="just">
              <a:buFont typeface="Wingdings" panose="05000000000000000000" pitchFamily="2" charset="2"/>
              <a:buChar char="ü"/>
            </a:pPr>
            <a:r>
              <a:rPr lang="en-US" dirty="0">
                <a:latin typeface="Garamond" panose="02020404030301010803" pitchFamily="18" charset="0"/>
                <a:ea typeface="Batang" panose="02030600000101010101" pitchFamily="18" charset="-127"/>
              </a:rPr>
              <a:t>We can see from the above discussion that PPP can play an important role in police administration and enhancing public delivery service. In India PPP not has not been used extensively used in police administration barring few examples. </a:t>
            </a:r>
            <a:endParaRPr lang="en-US" dirty="0" smtClean="0">
              <a:latin typeface="Garamond" panose="02020404030301010803" pitchFamily="18" charset="0"/>
              <a:ea typeface="Batang" panose="02030600000101010101" pitchFamily="18" charset="-127"/>
            </a:endParaRPr>
          </a:p>
          <a:p>
            <a:pPr marL="285750" indent="-285750" algn="just">
              <a:buFont typeface="Wingdings" panose="05000000000000000000" pitchFamily="2" charset="2"/>
              <a:buChar char="ü"/>
            </a:pPr>
            <a:endParaRPr lang="en-US" dirty="0">
              <a:latin typeface="Garamond" panose="02020404030301010803" pitchFamily="18" charset="0"/>
              <a:ea typeface="Batang" panose="02030600000101010101" pitchFamily="18" charset="-127"/>
            </a:endParaRPr>
          </a:p>
          <a:p>
            <a:pPr marL="285750" indent="-285750" algn="just">
              <a:buFont typeface="Wingdings" panose="05000000000000000000" pitchFamily="2" charset="2"/>
              <a:buChar char="ü"/>
            </a:pPr>
            <a:r>
              <a:rPr lang="en-US" dirty="0" smtClean="0">
                <a:latin typeface="Garamond" panose="02020404030301010803" pitchFamily="18" charset="0"/>
                <a:ea typeface="Batang" panose="02030600000101010101" pitchFamily="18" charset="-127"/>
              </a:rPr>
              <a:t>There </a:t>
            </a:r>
            <a:r>
              <a:rPr lang="en-US" dirty="0">
                <a:latin typeface="Garamond" panose="02020404030301010803" pitchFamily="18" charset="0"/>
                <a:ea typeface="Batang" panose="02030600000101010101" pitchFamily="18" charset="-127"/>
              </a:rPr>
              <a:t>is urgent requirement of funding in this area which can be addressed with public’s participation. </a:t>
            </a:r>
            <a:endParaRPr lang="en-US" dirty="0" smtClean="0">
              <a:latin typeface="Garamond" panose="02020404030301010803" pitchFamily="18" charset="0"/>
              <a:ea typeface="Batang" panose="02030600000101010101" pitchFamily="18" charset="-127"/>
            </a:endParaRPr>
          </a:p>
          <a:p>
            <a:pPr marL="285750" indent="-285750" algn="just">
              <a:buFont typeface="Wingdings" panose="05000000000000000000" pitchFamily="2" charset="2"/>
              <a:buChar char="ü"/>
            </a:pPr>
            <a:endParaRPr lang="en-US" dirty="0">
              <a:latin typeface="Garamond" panose="02020404030301010803" pitchFamily="18" charset="0"/>
              <a:ea typeface="Batang" panose="02030600000101010101" pitchFamily="18" charset="-127"/>
            </a:endParaRPr>
          </a:p>
          <a:p>
            <a:pPr marL="285750" indent="-285750" algn="just">
              <a:buFont typeface="Wingdings" panose="05000000000000000000" pitchFamily="2" charset="2"/>
              <a:buChar char="ü"/>
            </a:pPr>
            <a:r>
              <a:rPr lang="en-US" dirty="0" smtClean="0">
                <a:latin typeface="Garamond" panose="02020404030301010803" pitchFamily="18" charset="0"/>
                <a:ea typeface="Batang" panose="02030600000101010101" pitchFamily="18" charset="-127"/>
              </a:rPr>
              <a:t>CSR </a:t>
            </a:r>
            <a:r>
              <a:rPr lang="en-US" dirty="0">
                <a:latin typeface="Garamond" panose="02020404030301010803" pitchFamily="18" charset="0"/>
                <a:ea typeface="Batang" panose="02030600000101010101" pitchFamily="18" charset="-127"/>
              </a:rPr>
              <a:t>funds can also be earmarked for this purpose, for this we require government’s intervention by way of amendment in Companies Act, 2013. </a:t>
            </a:r>
            <a:endParaRPr lang="en-US" dirty="0" smtClean="0">
              <a:latin typeface="Garamond" panose="02020404030301010803" pitchFamily="18" charset="0"/>
              <a:ea typeface="Batang" panose="02030600000101010101" pitchFamily="18" charset="-127"/>
            </a:endParaRPr>
          </a:p>
          <a:p>
            <a:pPr marL="285750" indent="-285750" algn="just">
              <a:buFont typeface="Wingdings" panose="05000000000000000000" pitchFamily="2" charset="2"/>
              <a:buChar char="ü"/>
            </a:pPr>
            <a:endParaRPr lang="en-US" dirty="0">
              <a:latin typeface="Garamond" panose="02020404030301010803" pitchFamily="18" charset="0"/>
              <a:ea typeface="Batang" panose="02030600000101010101" pitchFamily="18" charset="-127"/>
            </a:endParaRPr>
          </a:p>
          <a:p>
            <a:pPr marL="285750" indent="-285750" algn="just">
              <a:buFont typeface="Wingdings" panose="05000000000000000000" pitchFamily="2" charset="2"/>
              <a:buChar char="ü"/>
            </a:pPr>
            <a:r>
              <a:rPr lang="en-US" dirty="0" smtClean="0">
                <a:latin typeface="Garamond" panose="02020404030301010803" pitchFamily="18" charset="0"/>
                <a:ea typeface="Batang" panose="02030600000101010101" pitchFamily="18" charset="-127"/>
              </a:rPr>
              <a:t>Authors </a:t>
            </a:r>
            <a:r>
              <a:rPr lang="en-US" dirty="0">
                <a:latin typeface="Garamond" panose="02020404030301010803" pitchFamily="18" charset="0"/>
                <a:ea typeface="Batang" panose="02030600000101010101" pitchFamily="18" charset="-127"/>
              </a:rPr>
              <a:t>have suggested some doable plans by which performance of police administration can be made effective and efficient</a:t>
            </a:r>
            <a:endParaRPr lang="en-US" dirty="0">
              <a:latin typeface="Garamond" panose="02020404030301010803" pitchFamily="18" charset="0"/>
            </a:endParaRPr>
          </a:p>
        </p:txBody>
      </p:sp>
    </p:spTree>
    <p:extLst>
      <p:ext uri="{BB962C8B-B14F-4D97-AF65-F5344CB8AC3E}">
        <p14:creationId xmlns:p14="http://schemas.microsoft.com/office/powerpoint/2010/main" val="33191398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5" name="TextBox 4"/>
          <p:cNvSpPr txBox="1"/>
          <p:nvPr/>
        </p:nvSpPr>
        <p:spPr>
          <a:xfrm>
            <a:off x="1898722" y="4267200"/>
            <a:ext cx="4800600" cy="1877437"/>
          </a:xfrm>
          <a:prstGeom prst="rect">
            <a:avLst/>
          </a:prstGeom>
          <a:noFill/>
        </p:spPr>
        <p:txBody>
          <a:bodyPr wrap="square" rtlCol="0">
            <a:spAutoFit/>
          </a:bodyPr>
          <a:lstStyle/>
          <a:p>
            <a:pPr algn="ctr"/>
            <a:r>
              <a:rPr lang="en-US" sz="2000" b="1" dirty="0" smtClean="0">
                <a:latin typeface="Garamond" panose="02020404030301010803" pitchFamily="18" charset="0"/>
              </a:rPr>
              <a:t>Dr. </a:t>
            </a:r>
            <a:r>
              <a:rPr lang="en-US" sz="2000" b="1" dirty="0" err="1" smtClean="0">
                <a:latin typeface="Garamond" panose="02020404030301010803" pitchFamily="18" charset="0"/>
              </a:rPr>
              <a:t>Kalpeshkumar</a:t>
            </a:r>
            <a:r>
              <a:rPr lang="en-US" sz="2000" b="1" dirty="0" smtClean="0">
                <a:latin typeface="Garamond" panose="02020404030301010803" pitchFamily="18" charset="0"/>
              </a:rPr>
              <a:t> L Gupta</a:t>
            </a:r>
          </a:p>
          <a:p>
            <a:pPr algn="ctr"/>
            <a:r>
              <a:rPr lang="en-US" sz="2000" dirty="0">
                <a:latin typeface="Garamond" panose="02020404030301010803" pitchFamily="18" charset="0"/>
              </a:rPr>
              <a:t>kgupta@gnlu.ac.in</a:t>
            </a:r>
            <a:endParaRPr lang="en-US" dirty="0">
              <a:latin typeface="Garamond" panose="02020404030301010803" pitchFamily="18" charset="0"/>
            </a:endParaRPr>
          </a:p>
          <a:p>
            <a:pPr algn="ctr"/>
            <a:endParaRPr lang="en-US" sz="800" b="1" dirty="0" smtClean="0">
              <a:latin typeface="Garamond" panose="02020404030301010803" pitchFamily="18" charset="0"/>
            </a:endParaRPr>
          </a:p>
          <a:p>
            <a:pPr algn="ctr"/>
            <a:r>
              <a:rPr lang="en-US" sz="2000" b="1" dirty="0" smtClean="0">
                <a:latin typeface="Garamond" panose="02020404030301010803" pitchFamily="18" charset="0"/>
              </a:rPr>
              <a:t>Mr. </a:t>
            </a:r>
            <a:r>
              <a:rPr lang="en-US" sz="2000" b="1" dirty="0" err="1" smtClean="0">
                <a:latin typeface="Garamond" panose="02020404030301010803" pitchFamily="18" charset="0"/>
              </a:rPr>
              <a:t>Mradul</a:t>
            </a:r>
            <a:r>
              <a:rPr lang="en-US" sz="2000" b="1" dirty="0" smtClean="0">
                <a:latin typeface="Garamond" panose="02020404030301010803" pitchFamily="18" charset="0"/>
              </a:rPr>
              <a:t> Mishra</a:t>
            </a:r>
          </a:p>
          <a:p>
            <a:pPr algn="ctr"/>
            <a:r>
              <a:rPr lang="en-US" sz="2000" dirty="0" smtClean="0">
                <a:latin typeface="Garamond" panose="02020404030301010803" pitchFamily="18" charset="0"/>
              </a:rPr>
              <a:t>mmishra@gnlu.ac.in</a:t>
            </a:r>
            <a:endParaRPr lang="en-US" dirty="0">
              <a:latin typeface="Garamond" panose="02020404030301010803" pitchFamily="18" charset="0"/>
            </a:endParaRPr>
          </a:p>
          <a:p>
            <a:pPr algn="ctr"/>
            <a:endParaRPr lang="en-US" sz="2800" b="1" dirty="0" smtClean="0">
              <a:latin typeface="Garamond" panose="02020404030301010803" pitchFamily="18" charset="0"/>
            </a:endParaRPr>
          </a:p>
        </p:txBody>
      </p:sp>
      <p:sp>
        <p:nvSpPr>
          <p:cNvPr id="23" name="TextBox 22"/>
          <p:cNvSpPr txBox="1"/>
          <p:nvPr/>
        </p:nvSpPr>
        <p:spPr>
          <a:xfrm>
            <a:off x="1379825" y="2178356"/>
            <a:ext cx="6429684" cy="646331"/>
          </a:xfrm>
          <a:prstGeom prst="rect">
            <a:avLst/>
          </a:prstGeom>
          <a:noFill/>
        </p:spPr>
        <p:txBody>
          <a:bodyPr wrap="square" rtlCol="0">
            <a:spAutoFit/>
          </a:bodyPr>
          <a:lstStyle/>
          <a:p>
            <a:r>
              <a:rPr lang="en-US" b="1" dirty="0" smtClean="0"/>
              <a:t>www.klgupta.in </a:t>
            </a:r>
            <a:endParaRPr lang="en-US" b="1" dirty="0"/>
          </a:p>
          <a:p>
            <a:endParaRPr lang="en-US" b="1" dirty="0"/>
          </a:p>
        </p:txBody>
      </p:sp>
      <p:sp>
        <p:nvSpPr>
          <p:cNvPr id="28" name="Rectangle 27"/>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257" y="160336"/>
            <a:ext cx="8015143" cy="32097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804" y="3100872"/>
            <a:ext cx="986436" cy="954615"/>
          </a:xfrm>
          <a:prstGeom prst="rect">
            <a:avLst/>
          </a:prstGeom>
        </p:spPr>
      </p:pic>
    </p:spTree>
    <p:extLst>
      <p:ext uri="{BB962C8B-B14F-4D97-AF65-F5344CB8AC3E}">
        <p14:creationId xmlns:p14="http://schemas.microsoft.com/office/powerpoint/2010/main" val="28324789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
        <p:nvSpPr>
          <p:cNvPr id="6" name="TextBox 5"/>
          <p:cNvSpPr txBox="1"/>
          <p:nvPr/>
        </p:nvSpPr>
        <p:spPr>
          <a:xfrm>
            <a:off x="762000" y="5334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Outline</a:t>
            </a:r>
            <a:endParaRPr lang="en-US" sz="2800" b="1" dirty="0">
              <a:solidFill>
                <a:srgbClr val="FF0000"/>
              </a:solidFill>
              <a:latin typeface="Garamond" panose="02020404030301010803" pitchFamily="18" charset="0"/>
            </a:endParaRPr>
          </a:p>
        </p:txBody>
      </p:sp>
      <p:sp>
        <p:nvSpPr>
          <p:cNvPr id="7" name="TextBox 6"/>
          <p:cNvSpPr txBox="1"/>
          <p:nvPr/>
        </p:nvSpPr>
        <p:spPr>
          <a:xfrm>
            <a:off x="762000" y="1143000"/>
            <a:ext cx="7543800" cy="2492990"/>
          </a:xfrm>
          <a:prstGeom prst="rect">
            <a:avLst/>
          </a:prstGeom>
          <a:noFill/>
        </p:spPr>
        <p:txBody>
          <a:bodyPr wrap="square" rtlCol="0">
            <a:spAutoFit/>
          </a:bodyPr>
          <a:lstStyle/>
          <a:p>
            <a:pPr marL="514350" indent="-514350" algn="just">
              <a:buAutoNum type="arabicPeriod"/>
            </a:pPr>
            <a:r>
              <a:rPr lang="en-US" sz="2600" b="1" dirty="0" smtClean="0">
                <a:latin typeface="Garamond" panose="02020404030301010803" pitchFamily="18" charset="0"/>
              </a:rPr>
              <a:t>Introduction</a:t>
            </a:r>
          </a:p>
          <a:p>
            <a:pPr marL="514350" indent="-514350" algn="just">
              <a:buAutoNum type="arabicPeriod"/>
            </a:pPr>
            <a:r>
              <a:rPr lang="en-US" sz="2600" b="1" dirty="0" smtClean="0">
                <a:latin typeface="Garamond" panose="02020404030301010803" pitchFamily="18" charset="0"/>
              </a:rPr>
              <a:t>About PPP</a:t>
            </a:r>
          </a:p>
          <a:p>
            <a:pPr marL="514350" indent="-514350" algn="just">
              <a:buAutoNum type="arabicPeriod"/>
            </a:pPr>
            <a:r>
              <a:rPr lang="en-US" sz="2600" b="1" dirty="0" smtClean="0">
                <a:latin typeface="Garamond" panose="02020404030301010803" pitchFamily="18" charset="0"/>
              </a:rPr>
              <a:t>PPP in Police Administration</a:t>
            </a:r>
          </a:p>
          <a:p>
            <a:pPr marL="514350" indent="-514350" algn="just">
              <a:buAutoNum type="arabicPeriod"/>
            </a:pPr>
            <a:r>
              <a:rPr lang="en-US" sz="2600" b="1" dirty="0" smtClean="0">
                <a:latin typeface="Garamond" panose="02020404030301010803" pitchFamily="18" charset="0"/>
              </a:rPr>
              <a:t>Suggested Partnership </a:t>
            </a:r>
          </a:p>
          <a:p>
            <a:pPr marL="514350" indent="-514350" algn="just">
              <a:buAutoNum type="arabicPeriod"/>
            </a:pPr>
            <a:r>
              <a:rPr lang="en-US" sz="2600" b="1" dirty="0" smtClean="0">
                <a:latin typeface="Garamond" panose="02020404030301010803" pitchFamily="18" charset="0"/>
              </a:rPr>
              <a:t>Concluding Remarks</a:t>
            </a:r>
          </a:p>
          <a:p>
            <a:pPr algn="just"/>
            <a:endParaRPr lang="en-US" sz="2600" b="1" dirty="0">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Tree>
    <p:extLst>
      <p:ext uri="{BB962C8B-B14F-4D97-AF65-F5344CB8AC3E}">
        <p14:creationId xmlns:p14="http://schemas.microsoft.com/office/powerpoint/2010/main" val="658357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1. Introduction</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837117" y="1066800"/>
            <a:ext cx="7315200" cy="2862322"/>
          </a:xfrm>
          <a:prstGeom prst="rect">
            <a:avLst/>
          </a:prstGeom>
        </p:spPr>
        <p:txBody>
          <a:bodyPr wrap="square">
            <a:spAutoFit/>
          </a:bodyPr>
          <a:lstStyle/>
          <a:p>
            <a:pPr algn="just"/>
            <a:r>
              <a:rPr lang="en-US" dirty="0">
                <a:solidFill>
                  <a:srgbClr val="000000"/>
                </a:solidFill>
                <a:latin typeface="Garamond" panose="02020404030301010803" pitchFamily="18" charset="0"/>
              </a:rPr>
              <a:t>As per the latest available data from Ministry of Finance, </a:t>
            </a:r>
            <a:r>
              <a:rPr lang="en-US" dirty="0">
                <a:solidFill>
                  <a:srgbClr val="FF0000"/>
                </a:solidFill>
                <a:latin typeface="Garamond" panose="02020404030301010803" pitchFamily="18" charset="0"/>
              </a:rPr>
              <a:t>1,539 PPP </a:t>
            </a:r>
            <a:r>
              <a:rPr lang="en-US" dirty="0">
                <a:solidFill>
                  <a:srgbClr val="000000"/>
                </a:solidFill>
                <a:latin typeface="Garamond" panose="02020404030301010803" pitchFamily="18" charset="0"/>
              </a:rPr>
              <a:t>projects have been awarded so far in India. </a:t>
            </a:r>
            <a:endParaRPr lang="en-US" dirty="0" smtClean="0">
              <a:solidFill>
                <a:srgbClr val="000000"/>
              </a:solidFill>
              <a:latin typeface="Garamond" panose="02020404030301010803" pitchFamily="18" charset="0"/>
            </a:endParaRPr>
          </a:p>
          <a:p>
            <a:pPr algn="just"/>
            <a:endParaRPr lang="en-US" dirty="0" smtClean="0">
              <a:solidFill>
                <a:srgbClr val="000000"/>
              </a:solidFill>
              <a:latin typeface="Garamond" panose="02020404030301010803" pitchFamily="18" charset="0"/>
            </a:endParaRPr>
          </a:p>
          <a:p>
            <a:pPr algn="just"/>
            <a:r>
              <a:rPr lang="en-US" dirty="0" smtClean="0">
                <a:solidFill>
                  <a:srgbClr val="000000"/>
                </a:solidFill>
                <a:latin typeface="Garamond" panose="02020404030301010803" pitchFamily="18" charset="0"/>
              </a:rPr>
              <a:t>Out </a:t>
            </a:r>
            <a:r>
              <a:rPr lang="en-US" dirty="0">
                <a:solidFill>
                  <a:srgbClr val="000000"/>
                </a:solidFill>
                <a:latin typeface="Garamond" panose="02020404030301010803" pitchFamily="18" charset="0"/>
              </a:rPr>
              <a:t>of these, about 50% are currently in operational stage, while others are either scrapped or are under different stages of implementation. </a:t>
            </a:r>
            <a:endParaRPr lang="en-US" dirty="0" smtClean="0">
              <a:solidFill>
                <a:srgbClr val="000000"/>
              </a:solidFill>
              <a:latin typeface="Garamond" panose="02020404030301010803" pitchFamily="18" charset="0"/>
            </a:endParaRPr>
          </a:p>
          <a:p>
            <a:pPr algn="just"/>
            <a:endParaRPr lang="en-US" dirty="0">
              <a:solidFill>
                <a:srgbClr val="000000"/>
              </a:solidFill>
              <a:latin typeface="Garamond" panose="02020404030301010803" pitchFamily="18" charset="0"/>
            </a:endParaRPr>
          </a:p>
          <a:p>
            <a:pPr algn="just"/>
            <a:r>
              <a:rPr lang="en-US" dirty="0" smtClean="0">
                <a:solidFill>
                  <a:srgbClr val="000000"/>
                </a:solidFill>
                <a:latin typeface="Garamond" panose="02020404030301010803" pitchFamily="18" charset="0"/>
              </a:rPr>
              <a:t>Sector-wise </a:t>
            </a:r>
            <a:r>
              <a:rPr lang="en-US" dirty="0">
                <a:solidFill>
                  <a:srgbClr val="000000"/>
                </a:solidFill>
                <a:latin typeface="Garamond" panose="02020404030301010803" pitchFamily="18" charset="0"/>
              </a:rPr>
              <a:t>break-up shows that transport sector accounts for 58% of the these projects, followed by energy sector with 24%, while social and commercial infrastructure sector accounts for 9% and water &amp; sanitation for the balance 8%. </a:t>
            </a:r>
            <a:endParaRPr lang="en-US" dirty="0">
              <a:latin typeface="Garamond" panose="02020404030301010803" pitchFamily="18" charset="0"/>
            </a:endParaRPr>
          </a:p>
        </p:txBody>
      </p:sp>
      <p:sp>
        <p:nvSpPr>
          <p:cNvPr id="4" name="Rectangle 3"/>
          <p:cNvSpPr/>
          <p:nvPr/>
        </p:nvSpPr>
        <p:spPr>
          <a:xfrm>
            <a:off x="1363807" y="6217850"/>
            <a:ext cx="6925758" cy="276999"/>
          </a:xfrm>
          <a:prstGeom prst="rect">
            <a:avLst/>
          </a:prstGeom>
        </p:spPr>
        <p:txBody>
          <a:bodyPr wrap="square">
            <a:spAutoFit/>
          </a:bodyPr>
          <a:lstStyle/>
          <a:p>
            <a:r>
              <a:rPr lang="en-US" sz="1200" dirty="0"/>
              <a:t>http://niti.gov.in/content/rebooting-public-private-partnership-india</a:t>
            </a:r>
          </a:p>
        </p:txBody>
      </p:sp>
    </p:spTree>
    <p:extLst>
      <p:ext uri="{BB962C8B-B14F-4D97-AF65-F5344CB8AC3E}">
        <p14:creationId xmlns:p14="http://schemas.microsoft.com/office/powerpoint/2010/main" val="12923439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2. About PPP</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850430" y="1223245"/>
            <a:ext cx="7308057" cy="1477328"/>
          </a:xfrm>
          <a:prstGeom prst="rect">
            <a:avLst/>
          </a:prstGeom>
        </p:spPr>
        <p:txBody>
          <a:bodyPr wrap="square">
            <a:spAutoFit/>
          </a:bodyPr>
          <a:lstStyle/>
          <a:p>
            <a:pPr algn="just"/>
            <a:r>
              <a:rPr lang="en-US" dirty="0">
                <a:latin typeface="Garamond" panose="02020404030301010803" pitchFamily="18" charset="0"/>
              </a:rPr>
              <a:t>A mature PPP framework, along with a robust enabling ecosystem shall enable the Government to accomplish, to a considerable extent, what our Prime Minister, Shri. </a:t>
            </a:r>
            <a:r>
              <a:rPr lang="en-US" dirty="0" err="1">
                <a:latin typeface="Garamond" panose="02020404030301010803" pitchFamily="18" charset="0"/>
              </a:rPr>
              <a:t>Narendra</a:t>
            </a:r>
            <a:r>
              <a:rPr lang="en-US" dirty="0">
                <a:latin typeface="Garamond" panose="02020404030301010803" pitchFamily="18" charset="0"/>
              </a:rPr>
              <a:t> </a:t>
            </a:r>
            <a:r>
              <a:rPr lang="en-US" dirty="0" err="1">
                <a:latin typeface="Garamond" panose="02020404030301010803" pitchFamily="18" charset="0"/>
              </a:rPr>
              <a:t>Modi</a:t>
            </a:r>
            <a:r>
              <a:rPr lang="en-US" dirty="0">
                <a:latin typeface="Garamond" panose="02020404030301010803" pitchFamily="18" charset="0"/>
              </a:rPr>
              <a:t> has said </a:t>
            </a:r>
            <a:r>
              <a:rPr lang="en-US" dirty="0">
                <a:solidFill>
                  <a:srgbClr val="FF0000"/>
                </a:solidFill>
                <a:latin typeface="Garamond" panose="02020404030301010803" pitchFamily="18" charset="0"/>
              </a:rPr>
              <a:t>“The Government has no business to do business” and thereby promote private sector investments and participation towards the nation building.</a:t>
            </a:r>
          </a:p>
        </p:txBody>
      </p:sp>
      <p:sp>
        <p:nvSpPr>
          <p:cNvPr id="4" name="Rectangle 3"/>
          <p:cNvSpPr/>
          <p:nvPr/>
        </p:nvSpPr>
        <p:spPr>
          <a:xfrm>
            <a:off x="1441956" y="6323752"/>
            <a:ext cx="7075668" cy="276999"/>
          </a:xfrm>
          <a:prstGeom prst="rect">
            <a:avLst/>
          </a:prstGeom>
        </p:spPr>
        <p:txBody>
          <a:bodyPr wrap="square">
            <a:spAutoFit/>
          </a:bodyPr>
          <a:lstStyle/>
          <a:p>
            <a:r>
              <a:rPr lang="en-US" sz="1200" dirty="0"/>
              <a:t>http://niti.gov.in/content/rebooting-public-private-partnership-india</a:t>
            </a:r>
          </a:p>
        </p:txBody>
      </p:sp>
    </p:spTree>
    <p:extLst>
      <p:ext uri="{BB962C8B-B14F-4D97-AF65-F5344CB8AC3E}">
        <p14:creationId xmlns:p14="http://schemas.microsoft.com/office/powerpoint/2010/main" val="21867094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5</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3. PPP in Police Administration </a:t>
            </a:r>
            <a:endParaRPr lang="en-US" b="1" dirty="0">
              <a:solidFill>
                <a:srgbClr val="000000"/>
              </a:solidFill>
              <a:latin typeface="Garamond" panose="02020404030301010803" pitchFamily="18" charset="0"/>
            </a:endParaRPr>
          </a:p>
        </p:txBody>
      </p:sp>
      <p:sp>
        <p:nvSpPr>
          <p:cNvPr id="11" name="Rectangle 10"/>
          <p:cNvSpPr/>
          <p:nvPr/>
        </p:nvSpPr>
        <p:spPr>
          <a:xfrm>
            <a:off x="788627" y="914400"/>
            <a:ext cx="7500938" cy="6801862"/>
          </a:xfrm>
          <a:prstGeom prst="rect">
            <a:avLst/>
          </a:prstGeom>
        </p:spPr>
        <p:txBody>
          <a:bodyPr wrap="square">
            <a:spAutoFit/>
          </a:bodyPr>
          <a:lstStyle/>
          <a:p>
            <a:pPr marL="342900" indent="-342900" algn="just">
              <a:buFont typeface="Wingdings" panose="05000000000000000000" pitchFamily="2" charset="2"/>
              <a:buChar char="ü"/>
            </a:pPr>
            <a:r>
              <a:rPr lang="en-US" sz="1900" b="1" dirty="0" smtClean="0">
                <a:latin typeface="Garamond" panose="02020404030301010803" pitchFamily="18" charset="0"/>
              </a:rPr>
              <a:t>Lincolnshire Police (UK)</a:t>
            </a:r>
          </a:p>
          <a:p>
            <a:pPr marL="800100" lvl="1" indent="-342900" algn="just">
              <a:buFont typeface="Courier New" panose="02070309020205020404" pitchFamily="49" charset="0"/>
              <a:buChar char="o"/>
            </a:pPr>
            <a:r>
              <a:rPr lang="en-US" sz="1900" b="1" i="0" dirty="0" smtClean="0">
                <a:solidFill>
                  <a:srgbClr val="000000"/>
                </a:solidFill>
                <a:effectLst/>
                <a:latin typeface="Garamond" panose="02020404030301010803" pitchFamily="18" charset="0"/>
              </a:rPr>
              <a:t>Control room, crime files management, </a:t>
            </a:r>
          </a:p>
          <a:p>
            <a:pPr marL="800100" lvl="1" indent="-342900" algn="just">
              <a:buFont typeface="Courier New" panose="02070309020205020404" pitchFamily="49" charset="0"/>
              <a:buChar char="o"/>
            </a:pPr>
            <a:r>
              <a:rPr lang="en-US" sz="1900" b="1" i="0" dirty="0" smtClean="0">
                <a:solidFill>
                  <a:srgbClr val="000000"/>
                </a:solidFill>
                <a:effectLst/>
                <a:latin typeface="Garamond" panose="02020404030301010803" pitchFamily="18" charset="0"/>
              </a:rPr>
              <a:t>property </a:t>
            </a:r>
            <a:r>
              <a:rPr lang="en-US" sz="1900" b="1" i="0" dirty="0" err="1" smtClean="0">
                <a:solidFill>
                  <a:srgbClr val="000000"/>
                </a:solidFill>
                <a:effectLst/>
                <a:latin typeface="Garamond" panose="02020404030301010803" pitchFamily="18" charset="0"/>
              </a:rPr>
              <a:t>mgt</a:t>
            </a:r>
            <a:r>
              <a:rPr lang="en-US" sz="1900" b="1" i="0" dirty="0" smtClean="0">
                <a:solidFill>
                  <a:srgbClr val="000000"/>
                </a:solidFill>
                <a:effectLst/>
                <a:latin typeface="Garamond" panose="02020404030301010803" pitchFamily="18" charset="0"/>
              </a:rPr>
              <a:t>, monitoring of offenders</a:t>
            </a:r>
          </a:p>
          <a:p>
            <a:pPr marL="800100" lvl="1" indent="-342900" algn="just">
              <a:buFont typeface="Courier New" panose="02070309020205020404" pitchFamily="49" charset="0"/>
              <a:buChar char="o"/>
            </a:pPr>
            <a:endParaRPr lang="en-US" sz="1900" b="1" i="0" dirty="0" smtClean="0">
              <a:solidFill>
                <a:srgbClr val="000000"/>
              </a:solidFill>
              <a:effectLst/>
              <a:latin typeface="Garamond" panose="02020404030301010803" pitchFamily="18" charset="0"/>
            </a:endParaRPr>
          </a:p>
          <a:p>
            <a:pPr marL="800100" lvl="1" indent="-342900" algn="just">
              <a:buFont typeface="Courier New" panose="02070309020205020404" pitchFamily="49" charset="0"/>
              <a:buChar char="o"/>
            </a:pPr>
            <a:endParaRPr lang="en-US" sz="1900" b="1" i="0" dirty="0" smtClean="0">
              <a:solidFill>
                <a:srgbClr val="000000"/>
              </a:solidFill>
              <a:effectLst/>
              <a:latin typeface="Garamond" panose="02020404030301010803" pitchFamily="18" charset="0"/>
            </a:endParaRPr>
          </a:p>
          <a:p>
            <a:pPr marL="342900" lvl="1" indent="-342900" algn="just">
              <a:buFont typeface="Wingdings" panose="05000000000000000000" pitchFamily="2" charset="2"/>
              <a:buChar char="ü"/>
            </a:pPr>
            <a:r>
              <a:rPr lang="en-US" sz="1900" b="1" dirty="0" smtClean="0">
                <a:latin typeface="Garamond" panose="02020404030301010803" pitchFamily="18" charset="0"/>
              </a:rPr>
              <a:t>Frederik Police Department</a:t>
            </a:r>
            <a:endParaRPr lang="en-US" sz="1900" b="1" dirty="0">
              <a:latin typeface="Garamond" panose="02020404030301010803" pitchFamily="18" charset="0"/>
            </a:endParaRPr>
          </a:p>
          <a:p>
            <a:pPr marL="800100" lvl="1" indent="-342900" algn="just">
              <a:buFont typeface="Courier New" panose="02070309020205020404" pitchFamily="49" charset="0"/>
              <a:buChar char="o"/>
            </a:pPr>
            <a:r>
              <a:rPr lang="en-US" sz="1900" b="1" dirty="0" smtClean="0">
                <a:solidFill>
                  <a:srgbClr val="000000"/>
                </a:solidFill>
                <a:latin typeface="Garamond" panose="02020404030301010803" pitchFamily="18" charset="0"/>
              </a:rPr>
              <a:t>Partnership with universities and colleges</a:t>
            </a:r>
          </a:p>
          <a:p>
            <a:pPr marL="800100" lvl="1" indent="-342900" algn="just">
              <a:buFont typeface="Courier New" panose="02070309020205020404" pitchFamily="49" charset="0"/>
              <a:buChar char="o"/>
            </a:pPr>
            <a:endParaRPr lang="en-US" sz="1900" b="1" dirty="0" smtClean="0">
              <a:solidFill>
                <a:srgbClr val="000000"/>
              </a:solidFill>
              <a:latin typeface="Garamond" panose="02020404030301010803" pitchFamily="18" charset="0"/>
            </a:endParaRPr>
          </a:p>
          <a:p>
            <a:pPr marL="800100" lvl="1" indent="-342900" algn="just">
              <a:buFont typeface="Courier New" panose="02070309020205020404" pitchFamily="49" charset="0"/>
              <a:buChar char="o"/>
            </a:pPr>
            <a:endParaRPr lang="en-US" sz="1900" b="1" dirty="0" smtClean="0">
              <a:solidFill>
                <a:srgbClr val="000000"/>
              </a:solidFill>
              <a:latin typeface="Garamond" panose="02020404030301010803" pitchFamily="18" charset="0"/>
            </a:endParaRPr>
          </a:p>
          <a:p>
            <a:pPr marL="342900" lvl="1" indent="-342900" algn="just">
              <a:buFont typeface="Wingdings" panose="05000000000000000000" pitchFamily="2" charset="2"/>
              <a:buChar char="ü"/>
            </a:pPr>
            <a:r>
              <a:rPr lang="en-US" sz="1900" b="1" dirty="0" smtClean="0">
                <a:latin typeface="Garamond" panose="02020404030301010803" pitchFamily="18" charset="0"/>
              </a:rPr>
              <a:t>Hong Kong Police</a:t>
            </a:r>
            <a:endParaRPr lang="en-US" sz="1900" b="1" dirty="0">
              <a:latin typeface="Garamond" panose="02020404030301010803" pitchFamily="18" charset="0"/>
            </a:endParaRPr>
          </a:p>
          <a:p>
            <a:pPr marL="800100" lvl="1" indent="-342900" algn="just">
              <a:buFont typeface="Courier New" panose="02070309020205020404" pitchFamily="49" charset="0"/>
              <a:buChar char="o"/>
            </a:pPr>
            <a:r>
              <a:rPr lang="en-US" sz="1900" b="1" dirty="0" smtClean="0">
                <a:solidFill>
                  <a:srgbClr val="000000"/>
                </a:solidFill>
                <a:latin typeface="Garamond" panose="02020404030301010803" pitchFamily="18" charset="0"/>
              </a:rPr>
              <a:t>Partnership with private mobile agencies</a:t>
            </a:r>
          </a:p>
          <a:p>
            <a:pPr marL="800100" lvl="1" indent="-342900" algn="just">
              <a:buFont typeface="Courier New" panose="02070309020205020404" pitchFamily="49" charset="0"/>
              <a:buChar char="o"/>
            </a:pPr>
            <a:endParaRPr lang="en-US" sz="1900" b="1" dirty="0" smtClean="0">
              <a:solidFill>
                <a:srgbClr val="000000"/>
              </a:solidFill>
              <a:latin typeface="Garamond" panose="02020404030301010803" pitchFamily="18" charset="0"/>
            </a:endParaRPr>
          </a:p>
          <a:p>
            <a:pPr marL="800100" lvl="1" indent="-342900" algn="just">
              <a:buFont typeface="Courier New" panose="02070309020205020404" pitchFamily="49" charset="0"/>
              <a:buChar char="o"/>
            </a:pPr>
            <a:endParaRPr lang="en-US" sz="1900" b="1" dirty="0">
              <a:solidFill>
                <a:srgbClr val="000000"/>
              </a:solidFill>
              <a:latin typeface="Garamond" panose="02020404030301010803" pitchFamily="18" charset="0"/>
            </a:endParaRPr>
          </a:p>
          <a:p>
            <a:pPr marL="800100" lvl="1" indent="-342900" algn="just">
              <a:buFont typeface="Courier New" panose="02070309020205020404" pitchFamily="49" charset="0"/>
              <a:buChar char="o"/>
            </a:pPr>
            <a:endParaRPr lang="en-US" sz="1900" b="1" dirty="0">
              <a:solidFill>
                <a:srgbClr val="000000"/>
              </a:solidFill>
              <a:latin typeface="Garamond" panose="02020404030301010803" pitchFamily="18" charset="0"/>
            </a:endParaRPr>
          </a:p>
          <a:p>
            <a:pPr marL="342900" lvl="1" indent="-342900" algn="just">
              <a:buFont typeface="Wingdings" panose="05000000000000000000" pitchFamily="2" charset="2"/>
              <a:buChar char="ü"/>
            </a:pPr>
            <a:r>
              <a:rPr lang="en-US" sz="1900" b="1" dirty="0" smtClean="0">
                <a:latin typeface="Garamond" panose="02020404030301010803" pitchFamily="18" charset="0"/>
              </a:rPr>
              <a:t>PPP in traffic enforcement</a:t>
            </a:r>
            <a:endParaRPr lang="en-US" sz="1900" b="1" dirty="0">
              <a:latin typeface="Garamond" panose="02020404030301010803" pitchFamily="18" charset="0"/>
            </a:endParaRPr>
          </a:p>
          <a:p>
            <a:pPr marL="800100" lvl="1" indent="-342900" algn="just">
              <a:buFont typeface="Courier New" panose="02070309020205020404" pitchFamily="49" charset="0"/>
              <a:buChar char="o"/>
            </a:pPr>
            <a:r>
              <a:rPr lang="en-US" sz="1900" b="1" dirty="0" smtClean="0">
                <a:solidFill>
                  <a:srgbClr val="000000"/>
                </a:solidFill>
                <a:latin typeface="Garamond" panose="02020404030301010803" pitchFamily="18" charset="0"/>
              </a:rPr>
              <a:t>In UK, Italy, Belgium, Spain</a:t>
            </a:r>
            <a:endParaRPr lang="en-US" sz="1900" b="1" dirty="0">
              <a:solidFill>
                <a:srgbClr val="000000"/>
              </a:solidFill>
              <a:latin typeface="Garamond" panose="02020404030301010803" pitchFamily="18" charset="0"/>
            </a:endParaRPr>
          </a:p>
          <a:p>
            <a:endParaRPr lang="en-US" dirty="0" smtClean="0"/>
          </a:p>
          <a:p>
            <a:pPr marL="800100" lvl="1" indent="-342900" algn="just">
              <a:buFont typeface="Courier New" panose="02070309020205020404" pitchFamily="49" charset="0"/>
              <a:buChar char="o"/>
            </a:pPr>
            <a:endParaRPr lang="en-US" sz="1900" b="1" dirty="0">
              <a:solidFill>
                <a:srgbClr val="000000"/>
              </a:solidFill>
              <a:latin typeface="Garamond" panose="02020404030301010803" pitchFamily="18" charset="0"/>
            </a:endParaRPr>
          </a:p>
          <a:p>
            <a:pPr marL="800100" lvl="1" indent="-342900" algn="just">
              <a:buFont typeface="Courier New" panose="02070309020205020404" pitchFamily="49" charset="0"/>
              <a:buChar char="o"/>
            </a:pPr>
            <a:endParaRPr lang="en-US" sz="1900" b="1" dirty="0">
              <a:solidFill>
                <a:srgbClr val="000000"/>
              </a:solidFill>
              <a:latin typeface="Garamond" panose="02020404030301010803" pitchFamily="18" charset="0"/>
            </a:endParaRPr>
          </a:p>
          <a:p>
            <a:pPr marL="800100" lvl="1" indent="-342900" algn="just">
              <a:buFont typeface="Courier New" panose="02070309020205020404" pitchFamily="49" charset="0"/>
              <a:buChar char="o"/>
            </a:pPr>
            <a:endParaRPr lang="en-US" sz="1900" b="1" i="0" dirty="0" smtClean="0">
              <a:solidFill>
                <a:srgbClr val="000000"/>
              </a:solidFill>
              <a:effectLst/>
              <a:latin typeface="Garamond" panose="02020404030301010803" pitchFamily="18" charset="0"/>
            </a:endParaRPr>
          </a:p>
          <a:p>
            <a:pPr marL="285750" indent="-285750" algn="just">
              <a:lnSpc>
                <a:spcPct val="150000"/>
              </a:lnSpc>
              <a:buFont typeface="Wingdings" panose="05000000000000000000" pitchFamily="2" charset="2"/>
              <a:buChar char="v"/>
            </a:pPr>
            <a:endParaRPr lang="en-US" sz="1900" b="1" i="0" dirty="0" smtClean="0">
              <a:solidFill>
                <a:srgbClr val="000000"/>
              </a:solidFill>
              <a:effectLst/>
              <a:latin typeface="Garamond" panose="02020404030301010803" pitchFamily="18" charset="0"/>
            </a:endParaRPr>
          </a:p>
          <a:p>
            <a:pPr marL="285750" indent="-285750" algn="just">
              <a:lnSpc>
                <a:spcPct val="150000"/>
              </a:lnSpc>
              <a:buFont typeface="Wingdings" panose="05000000000000000000" pitchFamily="2" charset="2"/>
              <a:buChar char="v"/>
            </a:pPr>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741077" y="697334"/>
            <a:ext cx="1472640" cy="1581150"/>
          </a:xfrm>
          <a:prstGeom prst="rect">
            <a:avLst/>
          </a:prstGeom>
        </p:spPr>
      </p:pic>
      <p:pic>
        <p:nvPicPr>
          <p:cNvPr id="5" name="Picture 4"/>
          <p:cNvPicPr>
            <a:picLocks noChangeAspect="1"/>
          </p:cNvPicPr>
          <p:nvPr/>
        </p:nvPicPr>
        <p:blipFill>
          <a:blip r:embed="rId4"/>
          <a:stretch>
            <a:fillRect/>
          </a:stretch>
        </p:blipFill>
        <p:spPr>
          <a:xfrm>
            <a:off x="6782288" y="2320991"/>
            <a:ext cx="1452563" cy="1452563"/>
          </a:xfrm>
          <a:prstGeom prst="rect">
            <a:avLst/>
          </a:prstGeom>
        </p:spPr>
      </p:pic>
      <p:pic>
        <p:nvPicPr>
          <p:cNvPr id="14" name="Picture 13"/>
          <p:cNvPicPr>
            <a:picLocks noChangeAspect="1"/>
          </p:cNvPicPr>
          <p:nvPr/>
        </p:nvPicPr>
        <p:blipFill>
          <a:blip r:embed="rId5"/>
          <a:stretch>
            <a:fillRect/>
          </a:stretch>
        </p:blipFill>
        <p:spPr>
          <a:xfrm>
            <a:off x="6872775" y="3773554"/>
            <a:ext cx="1271588" cy="1585130"/>
          </a:xfrm>
          <a:prstGeom prst="rect">
            <a:avLst/>
          </a:prstGeom>
        </p:spPr>
      </p:pic>
      <p:pic>
        <p:nvPicPr>
          <p:cNvPr id="15" name="Picture 2" descr="Image result for uk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1379" y="5638800"/>
            <a:ext cx="1154473" cy="7175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stretch>
            <a:fillRect/>
          </a:stretch>
        </p:blipFill>
        <p:spPr>
          <a:xfrm>
            <a:off x="2975251" y="5638800"/>
            <a:ext cx="1171575" cy="745321"/>
          </a:xfrm>
          <a:prstGeom prst="rect">
            <a:avLst/>
          </a:prstGeom>
        </p:spPr>
      </p:pic>
      <p:pic>
        <p:nvPicPr>
          <p:cNvPr id="17" name="Picture 16"/>
          <p:cNvPicPr>
            <a:picLocks noChangeAspect="1"/>
          </p:cNvPicPr>
          <p:nvPr/>
        </p:nvPicPr>
        <p:blipFill>
          <a:blip r:embed="rId8"/>
          <a:stretch>
            <a:fillRect/>
          </a:stretch>
        </p:blipFill>
        <p:spPr>
          <a:xfrm>
            <a:off x="4286224" y="5673516"/>
            <a:ext cx="1024649" cy="682833"/>
          </a:xfrm>
          <a:prstGeom prst="rect">
            <a:avLst/>
          </a:prstGeom>
        </p:spPr>
      </p:pic>
      <p:pic>
        <p:nvPicPr>
          <p:cNvPr id="18" name="Picture 17"/>
          <p:cNvPicPr>
            <a:picLocks noChangeAspect="1"/>
          </p:cNvPicPr>
          <p:nvPr/>
        </p:nvPicPr>
        <p:blipFill>
          <a:blip r:embed="rId9"/>
          <a:stretch>
            <a:fillRect/>
          </a:stretch>
        </p:blipFill>
        <p:spPr>
          <a:xfrm>
            <a:off x="5530597" y="5649872"/>
            <a:ext cx="1085850" cy="723176"/>
          </a:xfrm>
          <a:prstGeom prst="rect">
            <a:avLst/>
          </a:prstGeom>
        </p:spPr>
      </p:pic>
    </p:spTree>
    <p:extLst>
      <p:ext uri="{BB962C8B-B14F-4D97-AF65-F5344CB8AC3E}">
        <p14:creationId xmlns:p14="http://schemas.microsoft.com/office/powerpoint/2010/main" val="29976869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6</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3. PPP in Police Administration </a:t>
            </a:r>
            <a:endParaRPr lang="en-US" b="1" dirty="0">
              <a:solidFill>
                <a:srgbClr val="000000"/>
              </a:solidFill>
              <a:latin typeface="Garamond" panose="02020404030301010803" pitchFamily="18" charset="0"/>
            </a:endParaRPr>
          </a:p>
        </p:txBody>
      </p:sp>
      <p:sp>
        <p:nvSpPr>
          <p:cNvPr id="11" name="Rectangle 10"/>
          <p:cNvSpPr/>
          <p:nvPr/>
        </p:nvSpPr>
        <p:spPr>
          <a:xfrm>
            <a:off x="788627" y="914400"/>
            <a:ext cx="7500938" cy="6001643"/>
          </a:xfrm>
          <a:prstGeom prst="rect">
            <a:avLst/>
          </a:prstGeom>
        </p:spPr>
        <p:txBody>
          <a:bodyPr wrap="square">
            <a:spAutoFit/>
          </a:bodyPr>
          <a:lstStyle/>
          <a:p>
            <a:endParaRPr lang="en-US" dirty="0" smtClean="0"/>
          </a:p>
          <a:p>
            <a:endParaRPr lang="en-US" dirty="0"/>
          </a:p>
          <a:p>
            <a:endParaRPr lang="en-US" dirty="0" smtClean="0"/>
          </a:p>
          <a:p>
            <a:pPr algn="just"/>
            <a:endParaRPr lang="en-US" b="1" dirty="0" smtClean="0">
              <a:latin typeface="Garamond" panose="02020404030301010803" pitchFamily="18" charset="0"/>
            </a:endParaRPr>
          </a:p>
          <a:p>
            <a:pPr algn="just"/>
            <a:r>
              <a:rPr lang="en-US" b="1" dirty="0" smtClean="0">
                <a:latin typeface="Garamond" panose="02020404030301010803" pitchFamily="18" charset="0"/>
              </a:rPr>
              <a:t>USA</a:t>
            </a:r>
            <a:r>
              <a:rPr lang="en-US" dirty="0">
                <a:latin typeface="Garamond" panose="02020404030301010803" pitchFamily="18" charset="0"/>
              </a:rPr>
              <a:t>: under PPP model, USA has created the Overseas Security Advisory Council (OSAC) to promote security concepts and enhance co-operation between the US Department of State and US Organizations operating worldwide</a:t>
            </a:r>
            <a:r>
              <a:rPr lang="en-US" dirty="0" smtClean="0">
                <a:latin typeface="Garamond" panose="02020404030301010803" pitchFamily="18" charset="0"/>
              </a:rPr>
              <a:t>.</a:t>
            </a:r>
          </a:p>
          <a:p>
            <a:pPr algn="just"/>
            <a:endParaRPr lang="en-US" dirty="0" smtClean="0">
              <a:latin typeface="Garamond" panose="02020404030301010803" pitchFamily="18" charset="0"/>
            </a:endParaRPr>
          </a:p>
          <a:p>
            <a:pPr algn="just"/>
            <a:endParaRPr lang="en-US" dirty="0">
              <a:latin typeface="Garamond" panose="02020404030301010803" pitchFamily="18" charset="0"/>
            </a:endParaRPr>
          </a:p>
          <a:p>
            <a:pPr algn="just"/>
            <a:endParaRPr lang="en-US" dirty="0" smtClean="0">
              <a:latin typeface="Garamond" panose="02020404030301010803" pitchFamily="18" charset="0"/>
            </a:endParaRPr>
          </a:p>
          <a:p>
            <a:pPr algn="just"/>
            <a:endParaRPr lang="en-US" dirty="0">
              <a:latin typeface="Garamond" panose="02020404030301010803" pitchFamily="18" charset="0"/>
            </a:endParaRPr>
          </a:p>
          <a:p>
            <a:pPr algn="just"/>
            <a:r>
              <a:rPr lang="en-US" b="1" dirty="0">
                <a:latin typeface="Garamond" panose="02020404030301010803" pitchFamily="18" charset="0"/>
              </a:rPr>
              <a:t>UK</a:t>
            </a:r>
            <a:r>
              <a:rPr lang="en-US" dirty="0">
                <a:latin typeface="Garamond" panose="02020404030301010803" pitchFamily="18" charset="0"/>
              </a:rPr>
              <a:t>: While applying PPP model, UK has established the Security Information Service for Business Overseas (SISBO) which assists businesses by providing information on security and risks which they may face when operating in any particular market overseas.</a:t>
            </a:r>
          </a:p>
          <a:p>
            <a:pPr marL="800100" lvl="1" indent="-342900" algn="just">
              <a:buFont typeface="Courier New" panose="02070309020205020404" pitchFamily="49" charset="0"/>
              <a:buChar char="o"/>
            </a:pPr>
            <a:endParaRPr lang="en-US" sz="1900" b="1" dirty="0">
              <a:solidFill>
                <a:srgbClr val="000000"/>
              </a:solidFill>
              <a:latin typeface="Garamond" panose="02020404030301010803" pitchFamily="18" charset="0"/>
            </a:endParaRPr>
          </a:p>
          <a:p>
            <a:pPr marL="800100" lvl="1" indent="-342900" algn="just">
              <a:buFont typeface="Courier New" panose="02070309020205020404" pitchFamily="49" charset="0"/>
              <a:buChar char="o"/>
            </a:pPr>
            <a:endParaRPr lang="en-US" sz="1900" b="1" dirty="0">
              <a:solidFill>
                <a:srgbClr val="000000"/>
              </a:solidFill>
              <a:latin typeface="Garamond" panose="02020404030301010803" pitchFamily="18" charset="0"/>
            </a:endParaRPr>
          </a:p>
          <a:p>
            <a:pPr marL="800100" lvl="1" indent="-342900" algn="just">
              <a:buFont typeface="Courier New" panose="02070309020205020404" pitchFamily="49" charset="0"/>
              <a:buChar char="o"/>
            </a:pPr>
            <a:endParaRPr lang="en-US" sz="1900" b="1" i="0" dirty="0" smtClean="0">
              <a:solidFill>
                <a:srgbClr val="000000"/>
              </a:solidFill>
              <a:effectLst/>
              <a:latin typeface="Garamond" panose="02020404030301010803" pitchFamily="18" charset="0"/>
            </a:endParaRPr>
          </a:p>
          <a:p>
            <a:pPr marL="285750" indent="-285750" algn="just">
              <a:lnSpc>
                <a:spcPct val="150000"/>
              </a:lnSpc>
              <a:buFont typeface="Wingdings" panose="05000000000000000000" pitchFamily="2" charset="2"/>
              <a:buChar char="v"/>
            </a:pPr>
            <a:endParaRPr lang="en-US" sz="1900" b="1" i="0" dirty="0" smtClean="0">
              <a:solidFill>
                <a:srgbClr val="000000"/>
              </a:solidFill>
              <a:effectLst/>
              <a:latin typeface="Garamond" panose="02020404030301010803" pitchFamily="18" charset="0"/>
            </a:endParaRPr>
          </a:p>
          <a:p>
            <a:pPr marL="285750" indent="-285750" algn="just">
              <a:lnSpc>
                <a:spcPct val="150000"/>
              </a:lnSpc>
              <a:buFont typeface="Wingdings" panose="05000000000000000000" pitchFamily="2" charset="2"/>
              <a:buChar char="v"/>
            </a:pPr>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37117" y="914400"/>
            <a:ext cx="1112910" cy="1112910"/>
          </a:xfrm>
          <a:prstGeom prst="rect">
            <a:avLst/>
          </a:prstGeom>
        </p:spPr>
      </p:pic>
      <p:pic>
        <p:nvPicPr>
          <p:cNvPr id="1026" name="Picture 2" descr="Image result for uk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927" y="3056063"/>
            <a:ext cx="1491745" cy="74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56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7</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30887"/>
          </a:xfrm>
          <a:prstGeom prst="rect">
            <a:avLst/>
          </a:prstGeom>
        </p:spPr>
        <p:txBody>
          <a:bodyPr wrap="square">
            <a:spAutoFit/>
          </a:bodyPr>
          <a:lstStyle/>
          <a:p>
            <a:pPr algn="just"/>
            <a:r>
              <a:rPr lang="en-US" sz="2200" b="1" dirty="0">
                <a:solidFill>
                  <a:srgbClr val="FF0000"/>
                </a:solidFill>
                <a:latin typeface="Garamond" panose="02020404030301010803" pitchFamily="18" charset="0"/>
              </a:rPr>
              <a:t>3</a:t>
            </a:r>
            <a:r>
              <a:rPr lang="en-US" sz="2200" b="1" dirty="0" smtClean="0">
                <a:solidFill>
                  <a:srgbClr val="FF0000"/>
                </a:solidFill>
                <a:latin typeface="Garamond" panose="02020404030301010803" pitchFamily="18" charset="0"/>
              </a:rPr>
              <a:t>. </a:t>
            </a:r>
            <a:r>
              <a:rPr lang="en-US" sz="2200" b="1" dirty="0" smtClean="0">
                <a:solidFill>
                  <a:srgbClr val="FF0000"/>
                </a:solidFill>
                <a:latin typeface="Garamond" panose="02020404030301010803" pitchFamily="18" charset="0"/>
              </a:rPr>
              <a:t>PPP in Police Administration </a:t>
            </a:r>
            <a:endParaRPr lang="en-US" b="1" dirty="0">
              <a:solidFill>
                <a:srgbClr val="000000"/>
              </a:solidFill>
              <a:latin typeface="Garamond" panose="02020404030301010803" pitchFamily="18" charset="0"/>
            </a:endParaRPr>
          </a:p>
        </p:txBody>
      </p:sp>
      <p:sp>
        <p:nvSpPr>
          <p:cNvPr id="11" name="Rectangle 10"/>
          <p:cNvSpPr/>
          <p:nvPr/>
        </p:nvSpPr>
        <p:spPr>
          <a:xfrm>
            <a:off x="788627" y="914400"/>
            <a:ext cx="7500938" cy="5355312"/>
          </a:xfrm>
          <a:prstGeom prst="rect">
            <a:avLst/>
          </a:prstGeom>
        </p:spPr>
        <p:txBody>
          <a:bodyPr wrap="square">
            <a:spAutoFit/>
          </a:bodyPr>
          <a:lstStyle/>
          <a:p>
            <a:pPr algn="just"/>
            <a:r>
              <a:rPr lang="en-US" b="1" dirty="0">
                <a:latin typeface="Garamond" panose="02020404030301010803" pitchFamily="18" charset="0"/>
              </a:rPr>
              <a:t>World Economic Forum</a:t>
            </a:r>
            <a:r>
              <a:rPr lang="en-US" dirty="0">
                <a:latin typeface="Garamond" panose="02020404030301010803" pitchFamily="18" charset="0"/>
              </a:rPr>
              <a:t> in its report released in January </a:t>
            </a:r>
            <a:r>
              <a:rPr lang="en-US" dirty="0" smtClean="0">
                <a:latin typeface="Garamond" panose="02020404030301010803" pitchFamily="18" charset="0"/>
              </a:rPr>
              <a:t>2016* </a:t>
            </a:r>
            <a:r>
              <a:rPr lang="en-US" dirty="0">
                <a:latin typeface="Garamond" panose="02020404030301010803" pitchFamily="18" charset="0"/>
              </a:rPr>
              <a:t>recommended PPP model to be used against cybercrime. The recommendations mainly focus on following points</a:t>
            </a:r>
            <a:r>
              <a:rPr lang="en-US" dirty="0" smtClean="0">
                <a:latin typeface="Garamond" panose="02020404030301010803" pitchFamily="18" charset="0"/>
              </a:rPr>
              <a:t>:</a:t>
            </a:r>
          </a:p>
          <a:p>
            <a:pPr algn="just"/>
            <a:endParaRPr lang="en-US" dirty="0">
              <a:latin typeface="Garamond" panose="02020404030301010803" pitchFamily="18" charset="0"/>
            </a:endParaRPr>
          </a:p>
          <a:p>
            <a:pPr marL="285750" lvl="0" indent="-285750" algn="just">
              <a:buFont typeface="Wingdings" panose="05000000000000000000" pitchFamily="2" charset="2"/>
              <a:buChar char="v"/>
            </a:pPr>
            <a:r>
              <a:rPr lang="en-US" dirty="0">
                <a:latin typeface="Garamond" panose="02020404030301010803" pitchFamily="18" charset="0"/>
              </a:rPr>
              <a:t>Public and private sectors should share more information related to cyber threats, vulnerability and consequences.</a:t>
            </a:r>
          </a:p>
          <a:p>
            <a:pPr marL="285750" lvl="0" indent="-285750" algn="just">
              <a:buFont typeface="Wingdings" panose="05000000000000000000" pitchFamily="2" charset="2"/>
              <a:buChar char="v"/>
            </a:pPr>
            <a:r>
              <a:rPr lang="en-US" dirty="0">
                <a:latin typeface="Garamond" panose="02020404030301010803" pitchFamily="18" charset="0"/>
              </a:rPr>
              <a:t>Public and private sectors should work to create new platforms, strengthen existing platforms, and coordinate these platforms to increase information-sharing and improve investigations and prosecutions.</a:t>
            </a:r>
          </a:p>
          <a:p>
            <a:pPr marL="285750" lvl="0" indent="-285750" algn="just">
              <a:buFont typeface="Wingdings" panose="05000000000000000000" pitchFamily="2" charset="2"/>
              <a:buChar char="v"/>
            </a:pPr>
            <a:r>
              <a:rPr lang="en-US" dirty="0">
                <a:latin typeface="Garamond" panose="02020404030301010803" pitchFamily="18" charset="0"/>
              </a:rPr>
              <a:t>Public and private sectors should cooperate to encourage and advance wider adoption of the Budapest Convention on Cybercrime, or, of the principles it promotes.</a:t>
            </a:r>
          </a:p>
          <a:p>
            <a:pPr marL="285750" lvl="0" indent="-285750" algn="just">
              <a:buFont typeface="Wingdings" panose="05000000000000000000" pitchFamily="2" charset="2"/>
              <a:buChar char="v"/>
            </a:pPr>
            <a:r>
              <a:rPr lang="en-US" dirty="0">
                <a:latin typeface="Garamond" panose="02020404030301010803" pitchFamily="18" charset="0"/>
              </a:rPr>
              <a:t>Public and private sectors should work to build trust and discuss contentious topics related to cybercrime, such as encryption, cloud servers, data access and protection of privacy, to find appropriate solutions.</a:t>
            </a:r>
          </a:p>
          <a:p>
            <a:pPr marL="285750" lvl="0" indent="-285750" algn="just">
              <a:buFont typeface="Wingdings" panose="05000000000000000000" pitchFamily="2" charset="2"/>
              <a:buChar char="v"/>
            </a:pPr>
            <a:r>
              <a:rPr lang="en-US" dirty="0">
                <a:latin typeface="Garamond" panose="02020404030301010803" pitchFamily="18" charset="0"/>
              </a:rPr>
              <a:t>Public and private sectors can engage in other initiatives aimed at reducing cybercrime</a:t>
            </a:r>
            <a:r>
              <a:rPr lang="en-US" dirty="0" smtClean="0">
                <a:latin typeface="Garamond" panose="02020404030301010803" pitchFamily="18" charset="0"/>
              </a:rPr>
              <a:t>.</a:t>
            </a:r>
          </a:p>
          <a:p>
            <a:pPr lvl="0" algn="just"/>
            <a:endParaRPr lang="en-US" dirty="0">
              <a:latin typeface="Garamond" panose="02020404030301010803" pitchFamily="18" charset="0"/>
            </a:endParaRPr>
          </a:p>
          <a:p>
            <a:pPr algn="just"/>
            <a:r>
              <a:rPr lang="en-US" dirty="0" smtClean="0">
                <a:latin typeface="Garamond" panose="02020404030301010803" pitchFamily="18" charset="0"/>
              </a:rPr>
              <a:t>*</a:t>
            </a:r>
            <a:r>
              <a:rPr lang="x-none" dirty="0" smtClean="0">
                <a:latin typeface="Garamond" panose="02020404030301010803" pitchFamily="18" charset="0"/>
              </a:rPr>
              <a:t>http</a:t>
            </a:r>
            <a:r>
              <a:rPr lang="x-none" dirty="0">
                <a:latin typeface="Garamond" panose="02020404030301010803" pitchFamily="18" charset="0"/>
              </a:rPr>
              <a:t>://www3.weforum.org/docs/WEF_Cybercrime_Principles.pdf</a:t>
            </a:r>
            <a:endParaRPr lang="en-US" dirty="0">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6497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8</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6" name="Picture 2" descr="Image result for national police app india"/>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9497" y="1918960"/>
            <a:ext cx="1784350" cy="3171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Screenshot_20180731-1214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3072" y="1918960"/>
            <a:ext cx="1768475" cy="3144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Screenshot_20180731-12140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8710" y="1890385"/>
            <a:ext cx="1847850" cy="3287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4. Suggested Partnership</a:t>
            </a:r>
            <a:endParaRPr lang="en-US" b="1" dirty="0">
              <a:solidFill>
                <a:srgbClr val="000000"/>
              </a:solidFill>
              <a:latin typeface="Garamond" panose="02020404030301010803" pitchFamily="18" charset="0"/>
            </a:endParaRPr>
          </a:p>
        </p:txBody>
      </p:sp>
      <p:sp>
        <p:nvSpPr>
          <p:cNvPr id="13" name="Rectangle 12"/>
          <p:cNvSpPr/>
          <p:nvPr/>
        </p:nvSpPr>
        <p:spPr>
          <a:xfrm>
            <a:off x="785845" y="859371"/>
            <a:ext cx="4167155" cy="430887"/>
          </a:xfrm>
          <a:prstGeom prst="rect">
            <a:avLst/>
          </a:prstGeom>
        </p:spPr>
        <p:txBody>
          <a:bodyPr wrap="square">
            <a:spAutoFit/>
          </a:bodyPr>
          <a:lstStyle/>
          <a:p>
            <a:pPr algn="just"/>
            <a:r>
              <a:rPr lang="en-US" sz="2200" dirty="0" smtClean="0">
                <a:solidFill>
                  <a:srgbClr val="FF0000"/>
                </a:solidFill>
                <a:latin typeface="Garamond" panose="02020404030301010803" pitchFamily="18" charset="0"/>
              </a:rPr>
              <a:t>Present Indian Mobile App</a:t>
            </a:r>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41992575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9</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30887"/>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4. Suggested </a:t>
            </a:r>
            <a:r>
              <a:rPr lang="en-US" sz="2200" b="1" dirty="0" smtClean="0">
                <a:solidFill>
                  <a:srgbClr val="FF0000"/>
                </a:solidFill>
                <a:latin typeface="Garamond" panose="02020404030301010803" pitchFamily="18" charset="0"/>
              </a:rPr>
              <a:t>Partnership</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 name="Group 2"/>
          <p:cNvGrpSpPr>
            <a:grpSpLocks/>
          </p:cNvGrpSpPr>
          <p:nvPr/>
        </p:nvGrpSpPr>
        <p:grpSpPr bwMode="auto">
          <a:xfrm>
            <a:off x="2514600" y="1295400"/>
            <a:ext cx="3505200" cy="3728349"/>
            <a:chOff x="1830" y="4438"/>
            <a:chExt cx="8349" cy="7615"/>
          </a:xfrm>
        </p:grpSpPr>
        <p:grpSp>
          <p:nvGrpSpPr>
            <p:cNvPr id="4" name="Group 3"/>
            <p:cNvGrpSpPr>
              <a:grpSpLocks/>
            </p:cNvGrpSpPr>
            <p:nvPr/>
          </p:nvGrpSpPr>
          <p:grpSpPr bwMode="auto">
            <a:xfrm>
              <a:off x="1830" y="4438"/>
              <a:ext cx="8349" cy="7615"/>
              <a:chOff x="1830" y="4438"/>
              <a:chExt cx="8349" cy="7615"/>
            </a:xfrm>
          </p:grpSpPr>
          <p:pic>
            <p:nvPicPr>
              <p:cNvPr id="2052" name="Picture 4" descr="ccccc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 y="4438"/>
                <a:ext cx="2646"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cccc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 y="9374"/>
                <a:ext cx="2646"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cccc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 y="10963"/>
                <a:ext cx="2646"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Related image"/>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43" y="7756"/>
                <a:ext cx="1075" cy="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cccc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7" y="7637"/>
                <a:ext cx="2646"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cccc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 y="6053"/>
                <a:ext cx="2646"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Image result for man icon"/>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830" y="7569"/>
                <a:ext cx="1771" cy="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59" name="AutoShape 11"/>
            <p:cNvCxnSpPr>
              <a:cxnSpLocks noChangeShapeType="1"/>
            </p:cNvCxnSpPr>
            <p:nvPr/>
          </p:nvCxnSpPr>
          <p:spPr bwMode="auto">
            <a:xfrm>
              <a:off x="3503" y="8562"/>
              <a:ext cx="138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60" name="AutoShape 12"/>
            <p:cNvCxnSpPr>
              <a:cxnSpLocks noChangeShapeType="1"/>
            </p:cNvCxnSpPr>
            <p:nvPr/>
          </p:nvCxnSpPr>
          <p:spPr bwMode="auto">
            <a:xfrm>
              <a:off x="6247" y="8484"/>
              <a:ext cx="1109"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61" name="AutoShape 13"/>
            <p:cNvCxnSpPr>
              <a:cxnSpLocks noChangeShapeType="1"/>
            </p:cNvCxnSpPr>
            <p:nvPr/>
          </p:nvCxnSpPr>
          <p:spPr bwMode="auto">
            <a:xfrm flipV="1">
              <a:off x="6052" y="7144"/>
              <a:ext cx="1187" cy="5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62" name="AutoShape 14"/>
            <p:cNvCxnSpPr>
              <a:cxnSpLocks noChangeShapeType="1"/>
            </p:cNvCxnSpPr>
            <p:nvPr/>
          </p:nvCxnSpPr>
          <p:spPr bwMode="auto">
            <a:xfrm flipV="1">
              <a:off x="5760" y="5333"/>
              <a:ext cx="1667" cy="198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63" name="AutoShape 15"/>
            <p:cNvCxnSpPr>
              <a:cxnSpLocks noChangeShapeType="1"/>
            </p:cNvCxnSpPr>
            <p:nvPr/>
          </p:nvCxnSpPr>
          <p:spPr bwMode="auto">
            <a:xfrm>
              <a:off x="6098" y="9264"/>
              <a:ext cx="1258" cy="87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64" name="AutoShape 16"/>
            <p:cNvCxnSpPr>
              <a:cxnSpLocks noChangeShapeType="1"/>
            </p:cNvCxnSpPr>
            <p:nvPr/>
          </p:nvCxnSpPr>
          <p:spPr bwMode="auto">
            <a:xfrm>
              <a:off x="5605" y="9457"/>
              <a:ext cx="1673" cy="22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3" name="Rectangle 22"/>
          <p:cNvSpPr/>
          <p:nvPr/>
        </p:nvSpPr>
        <p:spPr>
          <a:xfrm>
            <a:off x="785845" y="859371"/>
            <a:ext cx="4167155" cy="430887"/>
          </a:xfrm>
          <a:prstGeom prst="rect">
            <a:avLst/>
          </a:prstGeom>
        </p:spPr>
        <p:txBody>
          <a:bodyPr wrap="square">
            <a:spAutoFit/>
          </a:bodyPr>
          <a:lstStyle/>
          <a:p>
            <a:pPr algn="just"/>
            <a:r>
              <a:rPr lang="en-US" sz="2200" dirty="0" smtClean="0">
                <a:solidFill>
                  <a:srgbClr val="FF0000"/>
                </a:solidFill>
                <a:latin typeface="Garamond" panose="02020404030301010803" pitchFamily="18" charset="0"/>
              </a:rPr>
              <a:t>Suggested Indian Mobile App</a:t>
            </a:r>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1560459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7509</TotalTime>
  <Words>748</Words>
  <Application>Microsoft Office PowerPoint</Application>
  <PresentationFormat>On-screen Show (4:3)</PresentationFormat>
  <Paragraphs>119</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Batang</vt:lpstr>
      <vt:lpstr>Arial</vt:lpstr>
      <vt:lpstr>Calibri</vt:lpstr>
      <vt:lpstr>Courier New</vt:lpstr>
      <vt:lpstr>Garamond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I617</dc:creator>
  <cp:lastModifiedBy>gnlu</cp:lastModifiedBy>
  <cp:revision>812</cp:revision>
  <dcterms:created xsi:type="dcterms:W3CDTF">2006-08-16T00:00:00Z</dcterms:created>
  <dcterms:modified xsi:type="dcterms:W3CDTF">2018-08-21T02:10:34Z</dcterms:modified>
</cp:coreProperties>
</file>