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58" r:id="rId2"/>
    <p:sldId id="360" r:id="rId3"/>
    <p:sldId id="361" r:id="rId4"/>
    <p:sldId id="271" r:id="rId5"/>
    <p:sldId id="362" r:id="rId6"/>
    <p:sldId id="385" r:id="rId7"/>
    <p:sldId id="386" r:id="rId8"/>
    <p:sldId id="364" r:id="rId9"/>
    <p:sldId id="363" r:id="rId10"/>
    <p:sldId id="365" r:id="rId11"/>
    <p:sldId id="366" r:id="rId12"/>
    <p:sldId id="370" r:id="rId13"/>
    <p:sldId id="379" r:id="rId14"/>
    <p:sldId id="372" r:id="rId15"/>
    <p:sldId id="368" r:id="rId16"/>
    <p:sldId id="388" r:id="rId17"/>
    <p:sldId id="384" r:id="rId18"/>
    <p:sldId id="380" r:id="rId19"/>
    <p:sldId id="373" r:id="rId20"/>
    <p:sldId id="371" r:id="rId21"/>
    <p:sldId id="369" r:id="rId22"/>
    <p:sldId id="382" r:id="rId23"/>
    <p:sldId id="387" r:id="rId24"/>
    <p:sldId id="383" r:id="rId25"/>
    <p:sldId id="381" r:id="rId26"/>
    <p:sldId id="375" r:id="rId27"/>
    <p:sldId id="376" r:id="rId28"/>
    <p:sldId id="378" r:id="rId29"/>
    <p:sldId id="35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757" autoAdjust="0"/>
  </p:normalViewPr>
  <p:slideViewPr>
    <p:cSldViewPr>
      <p:cViewPr varScale="1">
        <p:scale>
          <a:sx n="92" d="100"/>
          <a:sy n="92" d="100"/>
        </p:scale>
        <p:origin x="134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4CB892-4921-4079-9030-C56E34863AF8}" type="datetimeFigureOut">
              <a:rPr lang="en-US" smtClean="0"/>
              <a:t>22-Apr-19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BF859F-28F3-49FF-9A3B-BD890C859C9C}" type="slidenum">
              <a:rPr lang="en-US" smtClean="0"/>
              <a:t>‹#›</a:t>
            </a:fld>
            <a:endParaRPr lang="en-US"/>
          </a:p>
        </p:txBody>
      </p:sp>
    </p:spTree>
    <p:extLst>
      <p:ext uri="{BB962C8B-B14F-4D97-AF65-F5344CB8AC3E}">
        <p14:creationId xmlns:p14="http://schemas.microsoft.com/office/powerpoint/2010/main" val="42825725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938355-E77B-450E-BE40-BA217267A602}" type="datetimeFigureOut">
              <a:rPr lang="en-US" smtClean="0"/>
              <a:t>22-Apr-19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3A4BF5-14D2-48FE-A81E-15FC521F31B6}" type="slidenum">
              <a:rPr lang="en-US" smtClean="0"/>
              <a:t>‹#›</a:t>
            </a:fld>
            <a:endParaRPr lang="en-US"/>
          </a:p>
        </p:txBody>
      </p:sp>
    </p:spTree>
    <p:extLst>
      <p:ext uri="{BB962C8B-B14F-4D97-AF65-F5344CB8AC3E}">
        <p14:creationId xmlns:p14="http://schemas.microsoft.com/office/powerpoint/2010/main" val="366288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6"/>
          <p:cNvSpPr txBox="1">
            <a:spLocks noGrp="1" noChangeArrowheads="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1</a:t>
            </a:r>
          </a:p>
        </p:txBody>
      </p:sp>
      <p:sp>
        <p:nvSpPr>
          <p:cNvPr id="15974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C269583-9D90-43EA-969F-933643F7853F}" type="slidenum">
              <a:rPr lang="en-US" altLang="en-US" sz="1200"/>
              <a:pPr algn="r" eaLnBrk="1" hangingPunct="1"/>
              <a:t>2</a:t>
            </a:fld>
            <a:endParaRPr lang="en-US" altLang="en-US" sz="1200"/>
          </a:p>
        </p:txBody>
      </p:sp>
      <p:sp>
        <p:nvSpPr>
          <p:cNvPr id="15974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836038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3A4BF5-14D2-48FE-A81E-15FC521F31B6}" type="slidenum">
              <a:rPr lang="en-US" smtClean="0"/>
              <a:t>11</a:t>
            </a:fld>
            <a:endParaRPr lang="en-US"/>
          </a:p>
        </p:txBody>
      </p:sp>
    </p:spTree>
    <p:extLst>
      <p:ext uri="{BB962C8B-B14F-4D97-AF65-F5344CB8AC3E}">
        <p14:creationId xmlns:p14="http://schemas.microsoft.com/office/powerpoint/2010/main" val="2521560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3A4BF5-14D2-48FE-A81E-15FC521F31B6}" type="slidenum">
              <a:rPr lang="en-US" smtClean="0"/>
              <a:t>12</a:t>
            </a:fld>
            <a:endParaRPr lang="en-US"/>
          </a:p>
        </p:txBody>
      </p:sp>
    </p:spTree>
    <p:extLst>
      <p:ext uri="{BB962C8B-B14F-4D97-AF65-F5344CB8AC3E}">
        <p14:creationId xmlns:p14="http://schemas.microsoft.com/office/powerpoint/2010/main" val="2460854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3A4BF5-14D2-48FE-A81E-15FC521F31B6}" type="slidenum">
              <a:rPr lang="en-US" smtClean="0"/>
              <a:t>13</a:t>
            </a:fld>
            <a:endParaRPr lang="en-US"/>
          </a:p>
        </p:txBody>
      </p:sp>
    </p:spTree>
    <p:extLst>
      <p:ext uri="{BB962C8B-B14F-4D97-AF65-F5344CB8AC3E}">
        <p14:creationId xmlns:p14="http://schemas.microsoft.com/office/powerpoint/2010/main" val="1584534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3A4BF5-14D2-48FE-A81E-15FC521F31B6}" type="slidenum">
              <a:rPr lang="en-US" smtClean="0"/>
              <a:t>14</a:t>
            </a:fld>
            <a:endParaRPr lang="en-US"/>
          </a:p>
        </p:txBody>
      </p:sp>
    </p:spTree>
    <p:extLst>
      <p:ext uri="{BB962C8B-B14F-4D97-AF65-F5344CB8AC3E}">
        <p14:creationId xmlns:p14="http://schemas.microsoft.com/office/powerpoint/2010/main" val="4116399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3A4BF5-14D2-48FE-A81E-15FC521F31B6}" type="slidenum">
              <a:rPr lang="en-US" smtClean="0"/>
              <a:t>15</a:t>
            </a:fld>
            <a:endParaRPr lang="en-US"/>
          </a:p>
        </p:txBody>
      </p:sp>
    </p:spTree>
    <p:extLst>
      <p:ext uri="{BB962C8B-B14F-4D97-AF65-F5344CB8AC3E}">
        <p14:creationId xmlns:p14="http://schemas.microsoft.com/office/powerpoint/2010/main" val="492041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3A4BF5-14D2-48FE-A81E-15FC521F31B6}" type="slidenum">
              <a:rPr lang="en-US" smtClean="0"/>
              <a:t>16</a:t>
            </a:fld>
            <a:endParaRPr lang="en-US"/>
          </a:p>
        </p:txBody>
      </p:sp>
    </p:spTree>
    <p:extLst>
      <p:ext uri="{BB962C8B-B14F-4D97-AF65-F5344CB8AC3E}">
        <p14:creationId xmlns:p14="http://schemas.microsoft.com/office/powerpoint/2010/main" val="2568324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3A4BF5-14D2-48FE-A81E-15FC521F31B6}" type="slidenum">
              <a:rPr lang="en-US" smtClean="0"/>
              <a:t>17</a:t>
            </a:fld>
            <a:endParaRPr lang="en-US"/>
          </a:p>
        </p:txBody>
      </p:sp>
    </p:spTree>
    <p:extLst>
      <p:ext uri="{BB962C8B-B14F-4D97-AF65-F5344CB8AC3E}">
        <p14:creationId xmlns:p14="http://schemas.microsoft.com/office/powerpoint/2010/main" val="4109261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3A4BF5-14D2-48FE-A81E-15FC521F31B6}" type="slidenum">
              <a:rPr lang="en-US" smtClean="0"/>
              <a:t>18</a:t>
            </a:fld>
            <a:endParaRPr lang="en-US"/>
          </a:p>
        </p:txBody>
      </p:sp>
    </p:spTree>
    <p:extLst>
      <p:ext uri="{BB962C8B-B14F-4D97-AF65-F5344CB8AC3E}">
        <p14:creationId xmlns:p14="http://schemas.microsoft.com/office/powerpoint/2010/main" val="562041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3A4BF5-14D2-48FE-A81E-15FC521F31B6}" type="slidenum">
              <a:rPr lang="en-US" smtClean="0"/>
              <a:t>19</a:t>
            </a:fld>
            <a:endParaRPr lang="en-US"/>
          </a:p>
        </p:txBody>
      </p:sp>
    </p:spTree>
    <p:extLst>
      <p:ext uri="{BB962C8B-B14F-4D97-AF65-F5344CB8AC3E}">
        <p14:creationId xmlns:p14="http://schemas.microsoft.com/office/powerpoint/2010/main" val="3294002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3A4BF5-14D2-48FE-A81E-15FC521F31B6}" type="slidenum">
              <a:rPr lang="en-US" smtClean="0"/>
              <a:t>20</a:t>
            </a:fld>
            <a:endParaRPr lang="en-US"/>
          </a:p>
        </p:txBody>
      </p:sp>
    </p:spTree>
    <p:extLst>
      <p:ext uri="{BB962C8B-B14F-4D97-AF65-F5344CB8AC3E}">
        <p14:creationId xmlns:p14="http://schemas.microsoft.com/office/powerpoint/2010/main" val="3926164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3A4BF5-14D2-48FE-A81E-15FC521F31B6}" type="slidenum">
              <a:rPr lang="en-US" smtClean="0"/>
              <a:t>3</a:t>
            </a:fld>
            <a:endParaRPr lang="en-US"/>
          </a:p>
        </p:txBody>
      </p:sp>
    </p:spTree>
    <p:extLst>
      <p:ext uri="{BB962C8B-B14F-4D97-AF65-F5344CB8AC3E}">
        <p14:creationId xmlns:p14="http://schemas.microsoft.com/office/powerpoint/2010/main" val="1944874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3A4BF5-14D2-48FE-A81E-15FC521F31B6}" type="slidenum">
              <a:rPr lang="en-US" smtClean="0"/>
              <a:t>21</a:t>
            </a:fld>
            <a:endParaRPr lang="en-US"/>
          </a:p>
        </p:txBody>
      </p:sp>
    </p:spTree>
    <p:extLst>
      <p:ext uri="{BB962C8B-B14F-4D97-AF65-F5344CB8AC3E}">
        <p14:creationId xmlns:p14="http://schemas.microsoft.com/office/powerpoint/2010/main" val="445460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3A4BF5-14D2-48FE-A81E-15FC521F31B6}" type="slidenum">
              <a:rPr lang="en-US" smtClean="0"/>
              <a:t>22</a:t>
            </a:fld>
            <a:endParaRPr lang="en-US"/>
          </a:p>
        </p:txBody>
      </p:sp>
    </p:spTree>
    <p:extLst>
      <p:ext uri="{BB962C8B-B14F-4D97-AF65-F5344CB8AC3E}">
        <p14:creationId xmlns:p14="http://schemas.microsoft.com/office/powerpoint/2010/main" val="3388272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3A4BF5-14D2-48FE-A81E-15FC521F31B6}" type="slidenum">
              <a:rPr lang="en-US" smtClean="0"/>
              <a:t>23</a:t>
            </a:fld>
            <a:endParaRPr lang="en-US"/>
          </a:p>
        </p:txBody>
      </p:sp>
    </p:spTree>
    <p:extLst>
      <p:ext uri="{BB962C8B-B14F-4D97-AF65-F5344CB8AC3E}">
        <p14:creationId xmlns:p14="http://schemas.microsoft.com/office/powerpoint/2010/main" val="4031036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3A4BF5-14D2-48FE-A81E-15FC521F31B6}" type="slidenum">
              <a:rPr lang="en-US" smtClean="0"/>
              <a:t>24</a:t>
            </a:fld>
            <a:endParaRPr lang="en-US"/>
          </a:p>
        </p:txBody>
      </p:sp>
    </p:spTree>
    <p:extLst>
      <p:ext uri="{BB962C8B-B14F-4D97-AF65-F5344CB8AC3E}">
        <p14:creationId xmlns:p14="http://schemas.microsoft.com/office/powerpoint/2010/main" val="5631446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3A4BF5-14D2-48FE-A81E-15FC521F31B6}" type="slidenum">
              <a:rPr lang="en-US" smtClean="0"/>
              <a:t>25</a:t>
            </a:fld>
            <a:endParaRPr lang="en-US"/>
          </a:p>
        </p:txBody>
      </p:sp>
    </p:spTree>
    <p:extLst>
      <p:ext uri="{BB962C8B-B14F-4D97-AF65-F5344CB8AC3E}">
        <p14:creationId xmlns:p14="http://schemas.microsoft.com/office/powerpoint/2010/main" val="27081533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3A4BF5-14D2-48FE-A81E-15FC521F31B6}" type="slidenum">
              <a:rPr lang="en-US" smtClean="0"/>
              <a:t>26</a:t>
            </a:fld>
            <a:endParaRPr lang="en-US"/>
          </a:p>
        </p:txBody>
      </p:sp>
    </p:spTree>
    <p:extLst>
      <p:ext uri="{BB962C8B-B14F-4D97-AF65-F5344CB8AC3E}">
        <p14:creationId xmlns:p14="http://schemas.microsoft.com/office/powerpoint/2010/main" val="8775228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3A4BF5-14D2-48FE-A81E-15FC521F31B6}" type="slidenum">
              <a:rPr lang="en-US" smtClean="0"/>
              <a:t>27</a:t>
            </a:fld>
            <a:endParaRPr lang="en-US"/>
          </a:p>
        </p:txBody>
      </p:sp>
    </p:spTree>
    <p:extLst>
      <p:ext uri="{BB962C8B-B14F-4D97-AF65-F5344CB8AC3E}">
        <p14:creationId xmlns:p14="http://schemas.microsoft.com/office/powerpoint/2010/main" val="7747326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3A4BF5-14D2-48FE-A81E-15FC521F31B6}" type="slidenum">
              <a:rPr lang="en-US" smtClean="0"/>
              <a:t>28</a:t>
            </a:fld>
            <a:endParaRPr lang="en-US"/>
          </a:p>
        </p:txBody>
      </p:sp>
    </p:spTree>
    <p:extLst>
      <p:ext uri="{BB962C8B-B14F-4D97-AF65-F5344CB8AC3E}">
        <p14:creationId xmlns:p14="http://schemas.microsoft.com/office/powerpoint/2010/main" val="2022707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3A4BF5-14D2-48FE-A81E-15FC521F31B6}" type="slidenum">
              <a:rPr lang="en-US" smtClean="0"/>
              <a:t>4</a:t>
            </a:fld>
            <a:endParaRPr lang="en-US"/>
          </a:p>
        </p:txBody>
      </p:sp>
    </p:spTree>
    <p:extLst>
      <p:ext uri="{BB962C8B-B14F-4D97-AF65-F5344CB8AC3E}">
        <p14:creationId xmlns:p14="http://schemas.microsoft.com/office/powerpoint/2010/main" val="1998735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3A4BF5-14D2-48FE-A81E-15FC521F31B6}" type="slidenum">
              <a:rPr lang="en-US" smtClean="0"/>
              <a:t>5</a:t>
            </a:fld>
            <a:endParaRPr lang="en-US"/>
          </a:p>
        </p:txBody>
      </p:sp>
    </p:spTree>
    <p:extLst>
      <p:ext uri="{BB962C8B-B14F-4D97-AF65-F5344CB8AC3E}">
        <p14:creationId xmlns:p14="http://schemas.microsoft.com/office/powerpoint/2010/main" val="391711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3A4BF5-14D2-48FE-A81E-15FC521F31B6}" type="slidenum">
              <a:rPr lang="en-US" smtClean="0"/>
              <a:t>6</a:t>
            </a:fld>
            <a:endParaRPr lang="en-US"/>
          </a:p>
        </p:txBody>
      </p:sp>
    </p:spTree>
    <p:extLst>
      <p:ext uri="{BB962C8B-B14F-4D97-AF65-F5344CB8AC3E}">
        <p14:creationId xmlns:p14="http://schemas.microsoft.com/office/powerpoint/2010/main" val="768672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3A4BF5-14D2-48FE-A81E-15FC521F31B6}" type="slidenum">
              <a:rPr lang="en-US" smtClean="0"/>
              <a:t>7</a:t>
            </a:fld>
            <a:endParaRPr lang="en-US"/>
          </a:p>
        </p:txBody>
      </p:sp>
    </p:spTree>
    <p:extLst>
      <p:ext uri="{BB962C8B-B14F-4D97-AF65-F5344CB8AC3E}">
        <p14:creationId xmlns:p14="http://schemas.microsoft.com/office/powerpoint/2010/main" val="3866772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3A4BF5-14D2-48FE-A81E-15FC521F31B6}" type="slidenum">
              <a:rPr lang="en-US" smtClean="0"/>
              <a:t>8</a:t>
            </a:fld>
            <a:endParaRPr lang="en-US"/>
          </a:p>
        </p:txBody>
      </p:sp>
    </p:spTree>
    <p:extLst>
      <p:ext uri="{BB962C8B-B14F-4D97-AF65-F5344CB8AC3E}">
        <p14:creationId xmlns:p14="http://schemas.microsoft.com/office/powerpoint/2010/main" val="1789075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3A4BF5-14D2-48FE-A81E-15FC521F31B6}" type="slidenum">
              <a:rPr lang="en-US" smtClean="0"/>
              <a:t>9</a:t>
            </a:fld>
            <a:endParaRPr lang="en-US"/>
          </a:p>
        </p:txBody>
      </p:sp>
    </p:spTree>
    <p:extLst>
      <p:ext uri="{BB962C8B-B14F-4D97-AF65-F5344CB8AC3E}">
        <p14:creationId xmlns:p14="http://schemas.microsoft.com/office/powerpoint/2010/main" val="3366945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3A4BF5-14D2-48FE-A81E-15FC521F31B6}" type="slidenum">
              <a:rPr lang="en-US" smtClean="0"/>
              <a:t>10</a:t>
            </a:fld>
            <a:endParaRPr lang="en-US"/>
          </a:p>
        </p:txBody>
      </p:sp>
    </p:spTree>
    <p:extLst>
      <p:ext uri="{BB962C8B-B14F-4D97-AF65-F5344CB8AC3E}">
        <p14:creationId xmlns:p14="http://schemas.microsoft.com/office/powerpoint/2010/main" val="4190505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7/30/2017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7/30/2017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7/30/2017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7/30/2017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7/30/2017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7/30/2017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7/30/2017</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7/30/2017</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7/30/2017</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7/30/2017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7/30/2017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7/30/2017</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jp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3.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2.png"/><Relationship Id="rId4" Type="http://schemas.openxmlformats.org/officeDocument/2006/relationships/image" Target="../media/image6.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property mortg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2514600" y="4959061"/>
            <a:ext cx="4648200" cy="1015663"/>
          </a:xfrm>
          <a:prstGeom prst="rect">
            <a:avLst/>
          </a:prstGeom>
          <a:noFill/>
        </p:spPr>
        <p:txBody>
          <a:bodyPr wrap="square" rtlCol="0">
            <a:spAutoFit/>
          </a:bodyPr>
          <a:lstStyle/>
          <a:p>
            <a:pPr algn="ctr"/>
            <a:r>
              <a:rPr lang="en-US" sz="2800" b="1" dirty="0" smtClean="0">
                <a:solidFill>
                  <a:srgbClr val="003399"/>
                </a:solidFill>
              </a:rPr>
              <a:t>Dr. </a:t>
            </a:r>
            <a:r>
              <a:rPr lang="en-US" sz="2800" b="1" dirty="0" err="1" smtClean="0">
                <a:solidFill>
                  <a:srgbClr val="003399"/>
                </a:solidFill>
              </a:rPr>
              <a:t>Kalpeshkumar</a:t>
            </a:r>
            <a:r>
              <a:rPr lang="en-US" sz="2800" b="1" dirty="0" smtClean="0">
                <a:solidFill>
                  <a:srgbClr val="003399"/>
                </a:solidFill>
              </a:rPr>
              <a:t> L Gupta</a:t>
            </a:r>
          </a:p>
          <a:p>
            <a:pPr algn="ctr"/>
            <a:r>
              <a:rPr lang="en-US" sz="1600" dirty="0" smtClean="0">
                <a:solidFill>
                  <a:srgbClr val="003399"/>
                </a:solidFill>
              </a:rPr>
              <a:t>Assistant Professor - Research</a:t>
            </a:r>
          </a:p>
          <a:p>
            <a:pPr algn="ctr"/>
            <a:r>
              <a:rPr lang="en-US" sz="1600" dirty="0" smtClean="0">
                <a:solidFill>
                  <a:srgbClr val="003399"/>
                </a:solidFill>
              </a:rPr>
              <a:t>kgupta@gnlu.ac.in</a:t>
            </a:r>
            <a:endParaRPr lang="en-US" sz="1600" dirty="0">
              <a:solidFill>
                <a:srgbClr val="003399"/>
              </a:solidFill>
            </a:endParaRPr>
          </a:p>
        </p:txBody>
      </p:sp>
      <p:sp>
        <p:nvSpPr>
          <p:cNvPr id="8" name="TextBox 7"/>
          <p:cNvSpPr txBox="1"/>
          <p:nvPr/>
        </p:nvSpPr>
        <p:spPr>
          <a:xfrm>
            <a:off x="3657600" y="5975350"/>
            <a:ext cx="2362200" cy="381000"/>
          </a:xfrm>
          <a:prstGeom prst="rect">
            <a:avLst/>
          </a:prstGeom>
          <a:noFill/>
        </p:spPr>
        <p:txBody>
          <a:bodyPr wrap="square" rtlCol="0">
            <a:spAutoFit/>
          </a:bodyPr>
          <a:lstStyle/>
          <a:p>
            <a:pPr algn="ctr"/>
            <a:r>
              <a:rPr lang="en-US" b="1" dirty="0" smtClean="0">
                <a:solidFill>
                  <a:srgbClr val="003399"/>
                </a:solidFill>
              </a:rPr>
              <a:t>April 22, 2019</a:t>
            </a:r>
            <a:endParaRPr lang="en-US" b="1" dirty="0">
              <a:solidFill>
                <a:srgbClr val="003399"/>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5775" y="3876439"/>
            <a:ext cx="1085850" cy="1050823"/>
          </a:xfrm>
          <a:prstGeom prst="rect">
            <a:avLst/>
          </a:prstGeom>
        </p:spPr>
      </p:pic>
      <p:sp>
        <p:nvSpPr>
          <p:cNvPr id="11" name="TextBox 10"/>
          <p:cNvSpPr txBox="1"/>
          <p:nvPr/>
        </p:nvSpPr>
        <p:spPr>
          <a:xfrm>
            <a:off x="959283" y="737186"/>
            <a:ext cx="7187334" cy="646331"/>
          </a:xfrm>
          <a:prstGeom prst="rect">
            <a:avLst/>
          </a:prstGeom>
          <a:noFill/>
        </p:spPr>
        <p:txBody>
          <a:bodyPr wrap="square" rtlCol="0">
            <a:spAutoFit/>
          </a:bodyPr>
          <a:lstStyle/>
          <a:p>
            <a:pPr algn="ctr"/>
            <a:r>
              <a:rPr lang="en-US" sz="3600" b="1" dirty="0" smtClean="0">
                <a:solidFill>
                  <a:srgbClr val="003399"/>
                </a:solidFill>
              </a:rPr>
              <a:t>Startup &amp; Ease of Doing Business</a:t>
            </a:r>
            <a:endParaRPr lang="en-US" sz="3600" b="1" dirty="0">
              <a:solidFill>
                <a:srgbClr val="003399"/>
              </a:solidFill>
            </a:endParaRPr>
          </a:p>
        </p:txBody>
      </p:sp>
      <p:sp>
        <p:nvSpPr>
          <p:cNvPr id="21" name="Rectangle 20"/>
          <p:cNvSpPr/>
          <p:nvPr/>
        </p:nvSpPr>
        <p:spPr>
          <a:xfrm>
            <a:off x="0" y="136525"/>
            <a:ext cx="9182100" cy="244475"/>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469961" y="1415316"/>
            <a:ext cx="2165978" cy="461665"/>
          </a:xfrm>
          <a:prstGeom prst="rect">
            <a:avLst/>
          </a:prstGeom>
        </p:spPr>
        <p:txBody>
          <a:bodyPr wrap="none">
            <a:spAutoFit/>
          </a:bodyPr>
          <a:lstStyle/>
          <a:p>
            <a:r>
              <a:rPr lang="en-US" sz="2400" b="1" dirty="0" smtClean="0">
                <a:solidFill>
                  <a:srgbClr val="003399"/>
                </a:solidFill>
              </a:rPr>
              <a:t>LL.M. (2018-19)</a:t>
            </a:r>
            <a:endParaRPr lang="en-US" sz="2400" b="1" dirty="0">
              <a:solidFill>
                <a:srgbClr val="003399"/>
              </a:solidFill>
            </a:endParaRPr>
          </a:p>
        </p:txBody>
      </p:sp>
      <p:sp>
        <p:nvSpPr>
          <p:cNvPr id="13" name="Rectangle 12"/>
          <p:cNvSpPr/>
          <p:nvPr/>
        </p:nvSpPr>
        <p:spPr>
          <a:xfrm>
            <a:off x="-31173" y="6547412"/>
            <a:ext cx="9182100" cy="244475"/>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5118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10</a:t>
            </a:fld>
            <a:endParaRPr lang="en-US"/>
          </a:p>
        </p:txBody>
      </p:sp>
      <p:sp>
        <p:nvSpPr>
          <p:cNvPr id="6" name="TextBox 5"/>
          <p:cNvSpPr txBox="1"/>
          <p:nvPr/>
        </p:nvSpPr>
        <p:spPr>
          <a:xfrm>
            <a:off x="820882" y="228600"/>
            <a:ext cx="4419600" cy="523220"/>
          </a:xfrm>
          <a:prstGeom prst="rect">
            <a:avLst/>
          </a:prstGeom>
          <a:noFill/>
        </p:spPr>
        <p:txBody>
          <a:bodyPr wrap="square" rtlCol="0">
            <a:spAutoFit/>
          </a:bodyPr>
          <a:lstStyle/>
          <a:p>
            <a:r>
              <a:rPr lang="en-US" sz="2800" b="1" dirty="0" smtClean="0">
                <a:solidFill>
                  <a:srgbClr val="FF0000"/>
                </a:solidFill>
                <a:latin typeface="Garamond" panose="02020404030301010803" pitchFamily="18" charset="0"/>
              </a:rPr>
              <a:t>Session Plan</a:t>
            </a:r>
            <a:endParaRPr lang="en-US" sz="2800" b="1" dirty="0">
              <a:solidFill>
                <a:srgbClr val="FF0000"/>
              </a:solidFill>
              <a:latin typeface="Garamond" panose="02020404030301010803" pitchFamily="18" charset="0"/>
            </a:endParaRPr>
          </a:p>
        </p:txBody>
      </p:sp>
      <p:sp>
        <p:nvSpPr>
          <p:cNvPr id="7" name="TextBox 6"/>
          <p:cNvSpPr txBox="1"/>
          <p:nvPr/>
        </p:nvSpPr>
        <p:spPr>
          <a:xfrm>
            <a:off x="807026" y="751820"/>
            <a:ext cx="7651173" cy="892552"/>
          </a:xfrm>
          <a:prstGeom prst="rect">
            <a:avLst/>
          </a:prstGeom>
          <a:noFill/>
        </p:spPr>
        <p:txBody>
          <a:bodyPr wrap="square" rtlCol="0">
            <a:spAutoFit/>
          </a:bodyPr>
          <a:lstStyle/>
          <a:p>
            <a:pPr marL="514350" indent="-514350">
              <a:buAutoNum type="arabicPeriod"/>
            </a:pPr>
            <a:r>
              <a:rPr lang="en-US" sz="2600" b="1" dirty="0" smtClean="0">
                <a:solidFill>
                  <a:schemeClr val="bg1">
                    <a:lumMod val="85000"/>
                  </a:schemeClr>
                </a:solidFill>
                <a:latin typeface="Garamond" panose="02020404030301010803" pitchFamily="18" charset="0"/>
              </a:rPr>
              <a:t>Startup</a:t>
            </a:r>
          </a:p>
          <a:p>
            <a:pPr marL="514350" indent="-514350">
              <a:buAutoNum type="arabicPeriod"/>
            </a:pPr>
            <a:r>
              <a:rPr lang="en-US" sz="2600" b="1" dirty="0" smtClean="0">
                <a:latin typeface="Garamond" panose="02020404030301010803" pitchFamily="18" charset="0"/>
              </a:rPr>
              <a:t>Ease of Doing Business</a:t>
            </a:r>
            <a:endParaRPr lang="en-US" sz="2600" dirty="0">
              <a:latin typeface="Garamond" panose="02020404030301010803"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Tree>
    <p:extLst>
      <p:ext uri="{BB962C8B-B14F-4D97-AF65-F5344CB8AC3E}">
        <p14:creationId xmlns:p14="http://schemas.microsoft.com/office/powerpoint/2010/main" val="1318188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11</a:t>
            </a:fld>
            <a:endParaRPr lang="en-US"/>
          </a:p>
        </p:txBody>
      </p:sp>
      <p:sp>
        <p:nvSpPr>
          <p:cNvPr id="6" name="TextBox 5"/>
          <p:cNvSpPr txBox="1"/>
          <p:nvPr/>
        </p:nvSpPr>
        <p:spPr>
          <a:xfrm>
            <a:off x="820882" y="228600"/>
            <a:ext cx="4419600" cy="523220"/>
          </a:xfrm>
          <a:prstGeom prst="rect">
            <a:avLst/>
          </a:prstGeom>
          <a:noFill/>
        </p:spPr>
        <p:txBody>
          <a:bodyPr wrap="square" rtlCol="0">
            <a:spAutoFit/>
          </a:bodyPr>
          <a:lstStyle/>
          <a:p>
            <a:r>
              <a:rPr lang="en-US" sz="2800" b="1" dirty="0" smtClean="0">
                <a:solidFill>
                  <a:srgbClr val="FF0000"/>
                </a:solidFill>
                <a:latin typeface="Garamond" panose="02020404030301010803" pitchFamily="18" charset="0"/>
              </a:rPr>
              <a:t>Points to be pondered upon</a:t>
            </a:r>
            <a:endParaRPr lang="en-US" sz="2800" b="1" dirty="0">
              <a:solidFill>
                <a:srgbClr val="FF0000"/>
              </a:solidFill>
              <a:latin typeface="Garamond" panose="02020404030301010803" pitchFamily="18" charset="0"/>
            </a:endParaRPr>
          </a:p>
        </p:txBody>
      </p:sp>
      <p:sp>
        <p:nvSpPr>
          <p:cNvPr id="7" name="TextBox 6"/>
          <p:cNvSpPr txBox="1"/>
          <p:nvPr/>
        </p:nvSpPr>
        <p:spPr>
          <a:xfrm>
            <a:off x="807026" y="751820"/>
            <a:ext cx="7651173" cy="769441"/>
          </a:xfrm>
          <a:prstGeom prst="rect">
            <a:avLst/>
          </a:prstGeom>
          <a:noFill/>
        </p:spPr>
        <p:txBody>
          <a:bodyPr wrap="square" rtlCol="0">
            <a:spAutoFit/>
          </a:bodyPr>
          <a:lstStyle/>
          <a:p>
            <a:pPr marL="457200" indent="-457200">
              <a:buAutoNum type="arabicPeriod"/>
            </a:pPr>
            <a:r>
              <a:rPr lang="en-US" sz="2200" dirty="0" smtClean="0">
                <a:latin typeface="Garamond" panose="02020404030301010803" pitchFamily="18" charset="0"/>
              </a:rPr>
              <a:t>What is ease of doing business?</a:t>
            </a:r>
          </a:p>
          <a:p>
            <a:pPr marL="457200" indent="-457200">
              <a:buAutoNum type="arabicPeriod"/>
            </a:pPr>
            <a:r>
              <a:rPr lang="en-US" sz="2200" dirty="0" smtClean="0">
                <a:latin typeface="Garamond" panose="02020404030301010803" pitchFamily="18" charset="0"/>
              </a:rPr>
              <a:t>What is the need of this ranking?</a:t>
            </a:r>
            <a:endParaRPr lang="en-US" sz="2200" dirty="0">
              <a:latin typeface="Garamond" panose="02020404030301010803"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Tree>
    <p:extLst>
      <p:ext uri="{BB962C8B-B14F-4D97-AF65-F5344CB8AC3E}">
        <p14:creationId xmlns:p14="http://schemas.microsoft.com/office/powerpoint/2010/main" val="34475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12</a:t>
            </a:fld>
            <a:endParaRPr lang="en-US"/>
          </a:p>
        </p:txBody>
      </p:sp>
      <p:sp>
        <p:nvSpPr>
          <p:cNvPr id="6" name="TextBox 5"/>
          <p:cNvSpPr txBox="1"/>
          <p:nvPr/>
        </p:nvSpPr>
        <p:spPr>
          <a:xfrm>
            <a:off x="820882" y="228600"/>
            <a:ext cx="4419600" cy="523220"/>
          </a:xfrm>
          <a:prstGeom prst="rect">
            <a:avLst/>
          </a:prstGeom>
          <a:noFill/>
        </p:spPr>
        <p:txBody>
          <a:bodyPr wrap="square" rtlCol="0">
            <a:spAutoFit/>
          </a:bodyPr>
          <a:lstStyle/>
          <a:p>
            <a:r>
              <a:rPr lang="en-US" sz="2800" b="1" dirty="0" smtClean="0">
                <a:solidFill>
                  <a:srgbClr val="FF0000"/>
                </a:solidFill>
                <a:latin typeface="Garamond" panose="02020404030301010803" pitchFamily="18" charset="0"/>
              </a:rPr>
              <a:t>Ease of Doing Business</a:t>
            </a:r>
            <a:endParaRPr lang="en-US" sz="2800" b="1" dirty="0">
              <a:solidFill>
                <a:srgbClr val="FF0000"/>
              </a:solidFill>
              <a:latin typeface="Garamond" panose="02020404030301010803" pitchFamily="18" charset="0"/>
            </a:endParaRPr>
          </a:p>
        </p:txBody>
      </p:sp>
      <p:sp>
        <p:nvSpPr>
          <p:cNvPr id="7" name="TextBox 6"/>
          <p:cNvSpPr txBox="1"/>
          <p:nvPr/>
        </p:nvSpPr>
        <p:spPr>
          <a:xfrm>
            <a:off x="807026" y="751820"/>
            <a:ext cx="7270173" cy="1877437"/>
          </a:xfrm>
          <a:prstGeom prst="rect">
            <a:avLst/>
          </a:prstGeom>
          <a:noFill/>
        </p:spPr>
        <p:txBody>
          <a:bodyPr wrap="square" rtlCol="0">
            <a:spAutoFit/>
          </a:bodyPr>
          <a:lstStyle/>
          <a:p>
            <a:pPr marL="342900" indent="-342900">
              <a:buFontTx/>
              <a:buChar char="-"/>
            </a:pPr>
            <a:r>
              <a:rPr lang="en-US" sz="2200" dirty="0" smtClean="0">
                <a:latin typeface="Garamond" panose="02020404030301010803" pitchFamily="18" charset="0"/>
              </a:rPr>
              <a:t>Top-selling </a:t>
            </a:r>
            <a:r>
              <a:rPr lang="en-US" sz="2200" dirty="0">
                <a:latin typeface="Garamond" panose="02020404030301010803" pitchFamily="18" charset="0"/>
              </a:rPr>
              <a:t>publication of the World Bank Group</a:t>
            </a:r>
            <a:r>
              <a:rPr lang="en-US" sz="2200" dirty="0" smtClean="0">
                <a:latin typeface="Garamond" panose="02020404030301010803" pitchFamily="18" charset="0"/>
              </a:rPr>
              <a:t>.</a:t>
            </a:r>
          </a:p>
          <a:p>
            <a:pPr marL="342900" indent="-342900">
              <a:buFontTx/>
              <a:buChar char="-"/>
            </a:pPr>
            <a:r>
              <a:rPr lang="en-US" sz="2400" dirty="0" smtClean="0">
                <a:latin typeface="Garamond" panose="02020404030301010803" pitchFamily="18" charset="0"/>
              </a:rPr>
              <a:t>Started in 2003</a:t>
            </a:r>
          </a:p>
          <a:p>
            <a:pPr marL="342900" indent="-342900">
              <a:buFontTx/>
              <a:buChar char="-"/>
            </a:pPr>
            <a:r>
              <a:rPr lang="en-US" sz="2400" dirty="0" smtClean="0">
                <a:latin typeface="Garamond" panose="02020404030301010803" pitchFamily="18" charset="0"/>
              </a:rPr>
              <a:t>190 countries</a:t>
            </a:r>
          </a:p>
          <a:p>
            <a:pPr marL="342900" indent="-342900">
              <a:buFontTx/>
              <a:buChar char="-"/>
            </a:pPr>
            <a:endParaRPr lang="en-US" sz="2400" dirty="0" smtClean="0">
              <a:latin typeface="Garamond" panose="02020404030301010803" pitchFamily="18" charset="0"/>
            </a:endParaRPr>
          </a:p>
          <a:p>
            <a:pPr marL="342900" indent="-342900">
              <a:buFontTx/>
              <a:buChar char="-"/>
            </a:pPr>
            <a:endParaRPr lang="en-US" sz="2200" dirty="0">
              <a:latin typeface="Garamond" panose="02020404030301010803"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pic>
        <p:nvPicPr>
          <p:cNvPr id="5" name="Picture 4"/>
          <p:cNvPicPr>
            <a:picLocks noChangeAspect="1"/>
          </p:cNvPicPr>
          <p:nvPr/>
        </p:nvPicPr>
        <p:blipFill>
          <a:blip r:embed="rId4"/>
          <a:stretch>
            <a:fillRect/>
          </a:stretch>
        </p:blipFill>
        <p:spPr>
          <a:xfrm>
            <a:off x="6743698" y="228600"/>
            <a:ext cx="1790700" cy="1006344"/>
          </a:xfrm>
          <a:prstGeom prst="rect">
            <a:avLst/>
          </a:prstGeom>
        </p:spPr>
      </p:pic>
      <p:sp>
        <p:nvSpPr>
          <p:cNvPr id="3" name="Rectangle 2"/>
          <p:cNvSpPr/>
          <p:nvPr/>
        </p:nvSpPr>
        <p:spPr>
          <a:xfrm>
            <a:off x="957262" y="2153708"/>
            <a:ext cx="7390103" cy="2031325"/>
          </a:xfrm>
          <a:prstGeom prst="rect">
            <a:avLst/>
          </a:prstGeom>
        </p:spPr>
        <p:txBody>
          <a:bodyPr wrap="square">
            <a:spAutoFit/>
          </a:bodyPr>
          <a:lstStyle/>
          <a:p>
            <a:pPr algn="just"/>
            <a:r>
              <a:rPr lang="en-US" dirty="0">
                <a:latin typeface="Garamond" panose="02020404030301010803" pitchFamily="18" charset="0"/>
              </a:rPr>
              <a:t>Ease of doing business ranking of </a:t>
            </a:r>
            <a:r>
              <a:rPr lang="en-US" dirty="0" smtClean="0">
                <a:latin typeface="Garamond" panose="02020404030301010803" pitchFamily="18" charset="0"/>
              </a:rPr>
              <a:t>States </a:t>
            </a:r>
            <a:r>
              <a:rPr lang="en-US" dirty="0">
                <a:latin typeface="Garamond" panose="02020404030301010803" pitchFamily="18" charset="0"/>
              </a:rPr>
              <a:t>of India is the annual ease of doing business index of states and union territories of India based on the completion percentage scores of action items points of annual Business Reforms Action Plan (BRAP) under the make in India </a:t>
            </a:r>
            <a:r>
              <a:rPr lang="en-US" dirty="0" smtClean="0">
                <a:latin typeface="Garamond" panose="02020404030301010803" pitchFamily="18" charset="0"/>
              </a:rPr>
              <a:t>initiative. This </a:t>
            </a:r>
            <a:r>
              <a:rPr lang="en-US" dirty="0">
                <a:latin typeface="Garamond" panose="02020404030301010803" pitchFamily="18" charset="0"/>
              </a:rPr>
              <a:t>ranking of states has been done by World Bank since 2015 and facilitated by the Ministry of Personnel, Public Grievances and Pensions of Government of India based on the progress of </a:t>
            </a:r>
            <a:r>
              <a:rPr lang="en-US" dirty="0" smtClean="0">
                <a:latin typeface="Garamond" panose="02020404030301010803" pitchFamily="18" charset="0"/>
              </a:rPr>
              <a:t>states.</a:t>
            </a:r>
            <a:endParaRPr lang="en-US" dirty="0">
              <a:latin typeface="Garamond" panose="02020404030301010803" pitchFamily="18" charset="0"/>
            </a:endParaRPr>
          </a:p>
        </p:txBody>
      </p:sp>
    </p:spTree>
    <p:extLst>
      <p:ext uri="{BB962C8B-B14F-4D97-AF65-F5344CB8AC3E}">
        <p14:creationId xmlns:p14="http://schemas.microsoft.com/office/powerpoint/2010/main" val="1870503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13</a:t>
            </a:fld>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pic>
        <p:nvPicPr>
          <p:cNvPr id="6" name="Picture 5"/>
          <p:cNvPicPr>
            <a:picLocks noChangeAspect="1"/>
          </p:cNvPicPr>
          <p:nvPr/>
        </p:nvPicPr>
        <p:blipFill rotWithShape="1">
          <a:blip r:embed="rId4"/>
          <a:srcRect l="33500" t="12667" r="34500" b="12468"/>
          <a:stretch/>
        </p:blipFill>
        <p:spPr>
          <a:xfrm>
            <a:off x="2286000" y="68479"/>
            <a:ext cx="4733059" cy="6228697"/>
          </a:xfrm>
          <a:prstGeom prst="rect">
            <a:avLst/>
          </a:prstGeom>
        </p:spPr>
      </p:pic>
      <p:sp>
        <p:nvSpPr>
          <p:cNvPr id="10" name="Rectangle 9"/>
          <p:cNvSpPr/>
          <p:nvPr/>
        </p:nvSpPr>
        <p:spPr>
          <a:xfrm>
            <a:off x="1419583" y="6329464"/>
            <a:ext cx="7267217" cy="523220"/>
          </a:xfrm>
          <a:prstGeom prst="rect">
            <a:avLst/>
          </a:prstGeom>
        </p:spPr>
        <p:txBody>
          <a:bodyPr wrap="square">
            <a:spAutoFit/>
          </a:bodyPr>
          <a:lstStyle/>
          <a:p>
            <a:r>
              <a:rPr lang="en-US" sz="1400" dirty="0">
                <a:latin typeface="Garamond" panose="02020404030301010803" pitchFamily="18" charset="0"/>
              </a:rPr>
              <a:t>http://</a:t>
            </a:r>
            <a:r>
              <a:rPr lang="en-US" sz="1400" dirty="0" smtClean="0">
                <a:latin typeface="Garamond" panose="02020404030301010803" pitchFamily="18" charset="0"/>
              </a:rPr>
              <a:t>www.worldbank.org/content/dam/doingBusiness/media/Annual-Reports/English/DB2019-report_web-version.pdfc</a:t>
            </a:r>
            <a:endParaRPr lang="en-US" sz="1400" dirty="0">
              <a:latin typeface="Garamond" panose="02020404030301010803" pitchFamily="18" charset="0"/>
            </a:endParaRPr>
          </a:p>
        </p:txBody>
      </p:sp>
    </p:spTree>
    <p:extLst>
      <p:ext uri="{BB962C8B-B14F-4D97-AF65-F5344CB8AC3E}">
        <p14:creationId xmlns:p14="http://schemas.microsoft.com/office/powerpoint/2010/main" val="507513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14</a:t>
            </a:fld>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5" name="Rectangle 4"/>
          <p:cNvSpPr/>
          <p:nvPr/>
        </p:nvSpPr>
        <p:spPr>
          <a:xfrm>
            <a:off x="685053" y="838200"/>
            <a:ext cx="7923307" cy="5509200"/>
          </a:xfrm>
          <a:prstGeom prst="rect">
            <a:avLst/>
          </a:prstGeom>
        </p:spPr>
        <p:txBody>
          <a:bodyPr wrap="square">
            <a:spAutoFit/>
          </a:bodyPr>
          <a:lstStyle/>
          <a:p>
            <a:pPr algn="just"/>
            <a:r>
              <a:rPr lang="en-US" sz="2200" dirty="0">
                <a:latin typeface="Garamond" panose="02020404030301010803" pitchFamily="18" charset="0"/>
              </a:rPr>
              <a:t>This work is a product of the staff of The World Bank with external contributions. The findings, interpretations, and conclusions expressed in this work do not necessarily reflect the views of The World Bank, its Board of Executive Directors, or the governments they represent. </a:t>
            </a:r>
            <a:endParaRPr lang="en-US" sz="2200" dirty="0" smtClean="0">
              <a:latin typeface="Garamond" panose="02020404030301010803" pitchFamily="18" charset="0"/>
            </a:endParaRPr>
          </a:p>
          <a:p>
            <a:pPr algn="just"/>
            <a:endParaRPr lang="en-US" sz="2200" dirty="0">
              <a:latin typeface="Garamond" panose="02020404030301010803" pitchFamily="18" charset="0"/>
            </a:endParaRPr>
          </a:p>
          <a:p>
            <a:pPr algn="just"/>
            <a:r>
              <a:rPr lang="en-US" sz="2200" dirty="0">
                <a:solidFill>
                  <a:srgbClr val="FF0000"/>
                </a:solidFill>
                <a:latin typeface="Garamond" panose="02020404030301010803" pitchFamily="18" charset="0"/>
              </a:rPr>
              <a:t>The World Bank does not guarantee the accuracy of the data included in this work</a:t>
            </a:r>
            <a:r>
              <a:rPr lang="en-US" sz="2200" dirty="0" smtClean="0">
                <a:solidFill>
                  <a:srgbClr val="FF0000"/>
                </a:solidFill>
                <a:latin typeface="Garamond" panose="02020404030301010803" pitchFamily="18" charset="0"/>
              </a:rPr>
              <a:t>.</a:t>
            </a:r>
          </a:p>
          <a:p>
            <a:pPr algn="just"/>
            <a:endParaRPr lang="en-US" sz="2200" dirty="0">
              <a:latin typeface="Garamond" panose="02020404030301010803" pitchFamily="18" charset="0"/>
            </a:endParaRPr>
          </a:p>
          <a:p>
            <a:pPr algn="just"/>
            <a:r>
              <a:rPr lang="en-US" sz="2200" dirty="0">
                <a:latin typeface="Garamond" panose="02020404030301010803" pitchFamily="18" charset="0"/>
              </a:rPr>
              <a:t>Doing Business 2019 is the </a:t>
            </a:r>
            <a:r>
              <a:rPr lang="en-US" sz="2200" dirty="0" smtClean="0">
                <a:latin typeface="Garamond" panose="02020404030301010803" pitchFamily="18" charset="0"/>
              </a:rPr>
              <a:t>16</a:t>
            </a:r>
            <a:r>
              <a:rPr lang="en-US" sz="2200" baseline="30000" dirty="0" smtClean="0">
                <a:latin typeface="Garamond" panose="02020404030301010803" pitchFamily="18" charset="0"/>
              </a:rPr>
              <a:t>th</a:t>
            </a:r>
            <a:r>
              <a:rPr lang="en-US" sz="2200" dirty="0" smtClean="0">
                <a:latin typeface="Garamond" panose="02020404030301010803" pitchFamily="18" charset="0"/>
              </a:rPr>
              <a:t> in </a:t>
            </a:r>
            <a:r>
              <a:rPr lang="en-US" sz="2200" dirty="0">
                <a:latin typeface="Garamond" panose="02020404030301010803" pitchFamily="18" charset="0"/>
              </a:rPr>
              <a:t>a series of annual reports investigating the regulations that enhance business activity and those that constrain it. </a:t>
            </a:r>
            <a:endParaRPr lang="en-US" sz="2200" dirty="0" smtClean="0">
              <a:latin typeface="Garamond" panose="02020404030301010803" pitchFamily="18" charset="0"/>
            </a:endParaRPr>
          </a:p>
          <a:p>
            <a:pPr algn="just"/>
            <a:endParaRPr lang="en-US" sz="2200" dirty="0">
              <a:latin typeface="Garamond" panose="02020404030301010803" pitchFamily="18" charset="0"/>
            </a:endParaRPr>
          </a:p>
          <a:p>
            <a:pPr algn="just"/>
            <a:r>
              <a:rPr lang="en-US" sz="2200" dirty="0">
                <a:latin typeface="Garamond" panose="02020404030301010803" pitchFamily="18" charset="0"/>
              </a:rPr>
              <a:t>Data in Doing Business 2019 are current as of May 1, 2018</a:t>
            </a:r>
          </a:p>
          <a:p>
            <a:pPr algn="just"/>
            <a:endParaRPr lang="en-US" sz="2200" dirty="0">
              <a:latin typeface="Garamond" panose="02020404030301010803" pitchFamily="18" charset="0"/>
            </a:endParaRPr>
          </a:p>
          <a:p>
            <a:pPr algn="just"/>
            <a:endParaRPr lang="en-US" sz="2200" dirty="0">
              <a:latin typeface="Garamond" panose="02020404030301010803" pitchFamily="18" charset="0"/>
            </a:endParaRPr>
          </a:p>
          <a:p>
            <a:pPr algn="just"/>
            <a:endParaRPr lang="en-US" sz="2200" dirty="0">
              <a:latin typeface="Garamond" panose="02020404030301010803" pitchFamily="18" charset="0"/>
            </a:endParaRPr>
          </a:p>
        </p:txBody>
      </p:sp>
      <p:sp>
        <p:nvSpPr>
          <p:cNvPr id="10" name="TextBox 9"/>
          <p:cNvSpPr txBox="1"/>
          <p:nvPr/>
        </p:nvSpPr>
        <p:spPr>
          <a:xfrm>
            <a:off x="685052" y="202515"/>
            <a:ext cx="6934947" cy="523220"/>
          </a:xfrm>
          <a:prstGeom prst="rect">
            <a:avLst/>
          </a:prstGeom>
          <a:noFill/>
        </p:spPr>
        <p:txBody>
          <a:bodyPr wrap="square" rtlCol="0">
            <a:spAutoFit/>
          </a:bodyPr>
          <a:lstStyle/>
          <a:p>
            <a:r>
              <a:rPr lang="en-US" sz="2800" b="1" dirty="0" smtClean="0">
                <a:solidFill>
                  <a:srgbClr val="FF0000"/>
                </a:solidFill>
                <a:latin typeface="Garamond" panose="02020404030301010803" pitchFamily="18" charset="0"/>
              </a:rPr>
              <a:t>Ease of Doing Business Report 2019</a:t>
            </a:r>
            <a:endParaRPr lang="en-US" sz="2800" b="1" dirty="0">
              <a:solidFill>
                <a:srgbClr val="FF0000"/>
              </a:solidFill>
              <a:latin typeface="Garamond" panose="02020404030301010803" pitchFamily="18" charset="0"/>
            </a:endParaRPr>
          </a:p>
        </p:txBody>
      </p:sp>
      <p:sp>
        <p:nvSpPr>
          <p:cNvPr id="11" name="Rectangle 10"/>
          <p:cNvSpPr/>
          <p:nvPr/>
        </p:nvSpPr>
        <p:spPr>
          <a:xfrm>
            <a:off x="1445822" y="6198255"/>
            <a:ext cx="7267217" cy="523220"/>
          </a:xfrm>
          <a:prstGeom prst="rect">
            <a:avLst/>
          </a:prstGeom>
        </p:spPr>
        <p:txBody>
          <a:bodyPr wrap="square">
            <a:spAutoFit/>
          </a:bodyPr>
          <a:lstStyle/>
          <a:p>
            <a:r>
              <a:rPr lang="en-US" sz="1400" dirty="0">
                <a:latin typeface="Garamond" panose="02020404030301010803" pitchFamily="18" charset="0"/>
              </a:rPr>
              <a:t>http://</a:t>
            </a:r>
            <a:r>
              <a:rPr lang="en-US" sz="1400" dirty="0" smtClean="0">
                <a:latin typeface="Garamond" panose="02020404030301010803" pitchFamily="18" charset="0"/>
              </a:rPr>
              <a:t>www.worldbank.org/content/dam/doingBusiness/media/Annual-Reports/English/DB2019-report_web-version.pdfc</a:t>
            </a:r>
            <a:endParaRPr lang="en-US" sz="1400" dirty="0">
              <a:latin typeface="Garamond" panose="02020404030301010803" pitchFamily="18" charset="0"/>
            </a:endParaRPr>
          </a:p>
        </p:txBody>
      </p:sp>
    </p:spTree>
    <p:extLst>
      <p:ext uri="{BB962C8B-B14F-4D97-AF65-F5344CB8AC3E}">
        <p14:creationId xmlns:p14="http://schemas.microsoft.com/office/powerpoint/2010/main" val="15244678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15</a:t>
            </a:fld>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pic>
        <p:nvPicPr>
          <p:cNvPr id="1026" name="Picture 2" descr="Image result for ease of doing business 20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499" y="800305"/>
            <a:ext cx="6286500" cy="52482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85052" y="202515"/>
            <a:ext cx="6934947" cy="523220"/>
          </a:xfrm>
          <a:prstGeom prst="rect">
            <a:avLst/>
          </a:prstGeom>
          <a:noFill/>
        </p:spPr>
        <p:txBody>
          <a:bodyPr wrap="square" rtlCol="0">
            <a:spAutoFit/>
          </a:bodyPr>
          <a:lstStyle/>
          <a:p>
            <a:r>
              <a:rPr lang="en-US" sz="2800" b="1" dirty="0" smtClean="0">
                <a:solidFill>
                  <a:srgbClr val="FF0000"/>
                </a:solidFill>
                <a:latin typeface="Garamond" panose="02020404030301010803" pitchFamily="18" charset="0"/>
              </a:rPr>
              <a:t>India Ranking</a:t>
            </a:r>
            <a:endParaRPr lang="en-US" sz="2800" b="1" dirty="0">
              <a:solidFill>
                <a:srgbClr val="FF0000"/>
              </a:solidFill>
              <a:latin typeface="Garamond" panose="02020404030301010803" pitchFamily="18" charset="0"/>
            </a:endParaRPr>
          </a:p>
        </p:txBody>
      </p:sp>
    </p:spTree>
    <p:extLst>
      <p:ext uri="{BB962C8B-B14F-4D97-AF65-F5344CB8AC3E}">
        <p14:creationId xmlns:p14="http://schemas.microsoft.com/office/powerpoint/2010/main" val="4068184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16</a:t>
            </a:fld>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7" name="TextBox 6"/>
          <p:cNvSpPr txBox="1"/>
          <p:nvPr/>
        </p:nvSpPr>
        <p:spPr>
          <a:xfrm>
            <a:off x="685052" y="202515"/>
            <a:ext cx="6934947" cy="523220"/>
          </a:xfrm>
          <a:prstGeom prst="rect">
            <a:avLst/>
          </a:prstGeom>
          <a:noFill/>
        </p:spPr>
        <p:txBody>
          <a:bodyPr wrap="square" rtlCol="0">
            <a:spAutoFit/>
          </a:bodyPr>
          <a:lstStyle/>
          <a:p>
            <a:r>
              <a:rPr lang="en-US" sz="2800" b="1" dirty="0" smtClean="0">
                <a:solidFill>
                  <a:srgbClr val="FF0000"/>
                </a:solidFill>
                <a:latin typeface="Garamond" panose="02020404030301010803" pitchFamily="18" charset="0"/>
              </a:rPr>
              <a:t>India </a:t>
            </a:r>
            <a:r>
              <a:rPr lang="en-US" sz="2800" b="1" dirty="0" smtClean="0">
                <a:solidFill>
                  <a:srgbClr val="FF0000"/>
                </a:solidFill>
                <a:latin typeface="Garamond" panose="02020404030301010803" pitchFamily="18" charset="0"/>
              </a:rPr>
              <a:t>States’ Ranking 2018</a:t>
            </a:r>
            <a:endParaRPr lang="en-US" sz="2800" b="1" dirty="0">
              <a:solidFill>
                <a:srgbClr val="FF0000"/>
              </a:solidFill>
              <a:latin typeface="Garamond" panose="02020404030301010803" pitchFamily="18" charset="0"/>
            </a:endParaRPr>
          </a:p>
        </p:txBody>
      </p:sp>
      <p:pic>
        <p:nvPicPr>
          <p:cNvPr id="3" name="Picture 2"/>
          <p:cNvPicPr>
            <a:picLocks noChangeAspect="1"/>
          </p:cNvPicPr>
          <p:nvPr/>
        </p:nvPicPr>
        <p:blipFill>
          <a:blip r:embed="rId4"/>
          <a:stretch>
            <a:fillRect/>
          </a:stretch>
        </p:blipFill>
        <p:spPr>
          <a:xfrm>
            <a:off x="531565" y="990600"/>
            <a:ext cx="8155235" cy="4195763"/>
          </a:xfrm>
          <a:prstGeom prst="rect">
            <a:avLst/>
          </a:prstGeom>
        </p:spPr>
      </p:pic>
      <p:sp>
        <p:nvSpPr>
          <p:cNvPr id="5" name="Rectangle 4"/>
          <p:cNvSpPr/>
          <p:nvPr/>
        </p:nvSpPr>
        <p:spPr>
          <a:xfrm>
            <a:off x="1346489" y="6198255"/>
            <a:ext cx="7308324" cy="523220"/>
          </a:xfrm>
          <a:prstGeom prst="rect">
            <a:avLst/>
          </a:prstGeom>
        </p:spPr>
        <p:txBody>
          <a:bodyPr wrap="square">
            <a:spAutoFit/>
          </a:bodyPr>
          <a:lstStyle/>
          <a:p>
            <a:r>
              <a:rPr lang="en-US" sz="1400" dirty="0">
                <a:latin typeface="Garamond" panose="02020404030301010803" pitchFamily="18" charset="0"/>
              </a:rPr>
              <a:t>https://www.moneycontrol.com/news/business/economy/ease-of-doing-business-state-rankings-andhra-telangana-haryana-ranked-as-top-three-states-to-do-business-in-india-2692611.html</a:t>
            </a:r>
          </a:p>
        </p:txBody>
      </p:sp>
    </p:spTree>
    <p:extLst>
      <p:ext uri="{BB962C8B-B14F-4D97-AF65-F5344CB8AC3E}">
        <p14:creationId xmlns:p14="http://schemas.microsoft.com/office/powerpoint/2010/main" val="5529336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17</a:t>
            </a:fld>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pic>
        <p:nvPicPr>
          <p:cNvPr id="3" name="Picture 2"/>
          <p:cNvPicPr>
            <a:picLocks noChangeAspect="1"/>
          </p:cNvPicPr>
          <p:nvPr/>
        </p:nvPicPr>
        <p:blipFill rotWithShape="1">
          <a:blip r:embed="rId4"/>
          <a:srcRect l="23000" t="18888" r="25000" b="4668"/>
          <a:stretch/>
        </p:blipFill>
        <p:spPr>
          <a:xfrm>
            <a:off x="613012" y="152400"/>
            <a:ext cx="7924800" cy="6553200"/>
          </a:xfrm>
          <a:prstGeom prst="rect">
            <a:avLst/>
          </a:prstGeom>
        </p:spPr>
      </p:pic>
      <p:sp>
        <p:nvSpPr>
          <p:cNvPr id="5" name="Rectangle 4"/>
          <p:cNvSpPr/>
          <p:nvPr/>
        </p:nvSpPr>
        <p:spPr>
          <a:xfrm>
            <a:off x="3200400" y="2667000"/>
            <a:ext cx="25146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18355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18</a:t>
            </a:fld>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pic>
        <p:nvPicPr>
          <p:cNvPr id="10" name="Picture 9"/>
          <p:cNvPicPr>
            <a:picLocks noChangeAspect="1"/>
          </p:cNvPicPr>
          <p:nvPr/>
        </p:nvPicPr>
        <p:blipFill rotWithShape="1">
          <a:blip r:embed="rId4"/>
          <a:srcRect l="20000" t="28666" r="41000" b="12667"/>
          <a:stretch/>
        </p:blipFill>
        <p:spPr>
          <a:xfrm>
            <a:off x="1553441" y="765703"/>
            <a:ext cx="5943600" cy="5029200"/>
          </a:xfrm>
          <a:prstGeom prst="rect">
            <a:avLst/>
          </a:prstGeom>
        </p:spPr>
      </p:pic>
      <p:sp>
        <p:nvSpPr>
          <p:cNvPr id="11" name="TextBox 10"/>
          <p:cNvSpPr txBox="1"/>
          <p:nvPr/>
        </p:nvSpPr>
        <p:spPr>
          <a:xfrm>
            <a:off x="685052" y="202515"/>
            <a:ext cx="6934947" cy="523220"/>
          </a:xfrm>
          <a:prstGeom prst="rect">
            <a:avLst/>
          </a:prstGeom>
          <a:noFill/>
        </p:spPr>
        <p:txBody>
          <a:bodyPr wrap="square" rtlCol="0">
            <a:spAutoFit/>
          </a:bodyPr>
          <a:lstStyle/>
          <a:p>
            <a:r>
              <a:rPr lang="en-US" sz="2800" b="1" dirty="0" smtClean="0">
                <a:solidFill>
                  <a:srgbClr val="FF0000"/>
                </a:solidFill>
                <a:latin typeface="Garamond" panose="02020404030301010803" pitchFamily="18" charset="0"/>
              </a:rPr>
              <a:t>Indicators</a:t>
            </a:r>
            <a:endParaRPr lang="en-US" sz="2800" b="1" dirty="0">
              <a:solidFill>
                <a:srgbClr val="FF0000"/>
              </a:solidFill>
              <a:latin typeface="Garamond" panose="02020404030301010803" pitchFamily="18" charset="0"/>
            </a:endParaRPr>
          </a:p>
        </p:txBody>
      </p:sp>
      <p:sp>
        <p:nvSpPr>
          <p:cNvPr id="12" name="Rectangle 11"/>
          <p:cNvSpPr/>
          <p:nvPr/>
        </p:nvSpPr>
        <p:spPr>
          <a:xfrm>
            <a:off x="1445822" y="6198255"/>
            <a:ext cx="7267217" cy="523220"/>
          </a:xfrm>
          <a:prstGeom prst="rect">
            <a:avLst/>
          </a:prstGeom>
        </p:spPr>
        <p:txBody>
          <a:bodyPr wrap="square">
            <a:spAutoFit/>
          </a:bodyPr>
          <a:lstStyle/>
          <a:p>
            <a:r>
              <a:rPr lang="en-US" sz="1400" dirty="0">
                <a:latin typeface="Garamond" panose="02020404030301010803" pitchFamily="18" charset="0"/>
              </a:rPr>
              <a:t>http://</a:t>
            </a:r>
            <a:r>
              <a:rPr lang="en-US" sz="1400" dirty="0" smtClean="0">
                <a:latin typeface="Garamond" panose="02020404030301010803" pitchFamily="18" charset="0"/>
              </a:rPr>
              <a:t>www.worldbank.org/content/dam/doingBusiness/media/Annual-Reports/English/DB2019-report_web-version.pdfc</a:t>
            </a:r>
            <a:endParaRPr lang="en-US" sz="1400" dirty="0">
              <a:latin typeface="Garamond" panose="02020404030301010803" pitchFamily="18" charset="0"/>
            </a:endParaRPr>
          </a:p>
        </p:txBody>
      </p:sp>
    </p:spTree>
    <p:extLst>
      <p:ext uri="{BB962C8B-B14F-4D97-AF65-F5344CB8AC3E}">
        <p14:creationId xmlns:p14="http://schemas.microsoft.com/office/powerpoint/2010/main" val="4495202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19</a:t>
            </a:fld>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pic>
        <p:nvPicPr>
          <p:cNvPr id="6" name="Picture 5"/>
          <p:cNvPicPr>
            <a:picLocks noChangeAspect="1"/>
          </p:cNvPicPr>
          <p:nvPr/>
        </p:nvPicPr>
        <p:blipFill rotWithShape="1">
          <a:blip r:embed="rId4"/>
          <a:srcRect l="17820" t="23728" r="27180" b="14686"/>
          <a:stretch/>
        </p:blipFill>
        <p:spPr>
          <a:xfrm>
            <a:off x="381000" y="607301"/>
            <a:ext cx="8121855" cy="5115636"/>
          </a:xfrm>
          <a:prstGeom prst="rect">
            <a:avLst/>
          </a:prstGeom>
        </p:spPr>
      </p:pic>
      <p:sp>
        <p:nvSpPr>
          <p:cNvPr id="10" name="TextBox 9"/>
          <p:cNvSpPr txBox="1"/>
          <p:nvPr/>
        </p:nvSpPr>
        <p:spPr>
          <a:xfrm>
            <a:off x="685052" y="202515"/>
            <a:ext cx="6934947" cy="523220"/>
          </a:xfrm>
          <a:prstGeom prst="rect">
            <a:avLst/>
          </a:prstGeom>
          <a:noFill/>
        </p:spPr>
        <p:txBody>
          <a:bodyPr wrap="square" rtlCol="0">
            <a:spAutoFit/>
          </a:bodyPr>
          <a:lstStyle/>
          <a:p>
            <a:r>
              <a:rPr lang="en-US" sz="2800" b="1" dirty="0" smtClean="0">
                <a:solidFill>
                  <a:srgbClr val="FF0000"/>
                </a:solidFill>
                <a:latin typeface="Garamond" panose="02020404030301010803" pitchFamily="18" charset="0"/>
              </a:rPr>
              <a:t>Indicators</a:t>
            </a:r>
            <a:endParaRPr lang="en-US" sz="2800" b="1" dirty="0">
              <a:solidFill>
                <a:srgbClr val="FF0000"/>
              </a:solidFill>
              <a:latin typeface="Garamond" panose="02020404030301010803" pitchFamily="18" charset="0"/>
            </a:endParaRPr>
          </a:p>
        </p:txBody>
      </p:sp>
      <p:sp>
        <p:nvSpPr>
          <p:cNvPr id="11" name="Rectangle 10"/>
          <p:cNvSpPr/>
          <p:nvPr/>
        </p:nvSpPr>
        <p:spPr>
          <a:xfrm>
            <a:off x="1445822" y="6198255"/>
            <a:ext cx="7267217" cy="523220"/>
          </a:xfrm>
          <a:prstGeom prst="rect">
            <a:avLst/>
          </a:prstGeom>
        </p:spPr>
        <p:txBody>
          <a:bodyPr wrap="square">
            <a:spAutoFit/>
          </a:bodyPr>
          <a:lstStyle/>
          <a:p>
            <a:r>
              <a:rPr lang="en-US" sz="1400" dirty="0">
                <a:latin typeface="Garamond" panose="02020404030301010803" pitchFamily="18" charset="0"/>
              </a:rPr>
              <a:t>http://</a:t>
            </a:r>
            <a:r>
              <a:rPr lang="en-US" sz="1400" dirty="0" smtClean="0">
                <a:latin typeface="Garamond" panose="02020404030301010803" pitchFamily="18" charset="0"/>
              </a:rPr>
              <a:t>www.worldbank.org/content/dam/doingBusiness/media/Annual-Reports/English/DB2019-report_web-version.pdfc</a:t>
            </a:r>
            <a:endParaRPr lang="en-US" sz="1400" dirty="0">
              <a:latin typeface="Garamond" panose="02020404030301010803" pitchFamily="18" charset="0"/>
            </a:endParaRPr>
          </a:p>
        </p:txBody>
      </p:sp>
    </p:spTree>
    <p:extLst>
      <p:ext uri="{BB962C8B-B14F-4D97-AF65-F5344CB8AC3E}">
        <p14:creationId xmlns:p14="http://schemas.microsoft.com/office/powerpoint/2010/main" val="2924472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p:cNvSpPr>
            <a:spLocks noChangeArrowheads="1"/>
          </p:cNvSpPr>
          <p:nvPr/>
        </p:nvSpPr>
        <p:spPr bwMode="auto">
          <a:xfrm>
            <a:off x="2817813" y="3268663"/>
            <a:ext cx="635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 </a:t>
            </a:r>
          </a:p>
        </p:txBody>
      </p:sp>
      <p:sp>
        <p:nvSpPr>
          <p:cNvPr id="158723" name="TextBox 3"/>
          <p:cNvSpPr txBox="1">
            <a:spLocks noChangeArrowheads="1"/>
          </p:cNvSpPr>
          <p:nvPr/>
        </p:nvSpPr>
        <p:spPr bwMode="auto">
          <a:xfrm>
            <a:off x="960180" y="1651171"/>
            <a:ext cx="6926776"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a:latin typeface="Verdana" panose="020B0604030504040204" pitchFamily="34" charset="0"/>
              </a:rPr>
              <a:t>Dr. </a:t>
            </a:r>
            <a:r>
              <a:rPr lang="en-US" altLang="en-US" sz="2400" b="1" dirty="0" err="1">
                <a:latin typeface="Verdana" panose="020B0604030504040204" pitchFamily="34" charset="0"/>
              </a:rPr>
              <a:t>Kalpeshkumar</a:t>
            </a:r>
            <a:r>
              <a:rPr lang="en-US" altLang="en-US" sz="2400" b="1" dirty="0">
                <a:latin typeface="Verdana" panose="020B0604030504040204" pitchFamily="34" charset="0"/>
              </a:rPr>
              <a:t> L Gupta</a:t>
            </a:r>
          </a:p>
          <a:p>
            <a:pPr algn="ctr" eaLnBrk="1" hangingPunct="1">
              <a:spcBef>
                <a:spcPct val="0"/>
              </a:spcBef>
              <a:buFontTx/>
              <a:buNone/>
            </a:pPr>
            <a:r>
              <a:rPr lang="en-US" altLang="en-US" sz="1600" dirty="0" smtClean="0">
                <a:latin typeface="Verdana" panose="020B0604030504040204" pitchFamily="34" charset="0"/>
              </a:rPr>
              <a:t>Assistant Professor – Research </a:t>
            </a:r>
          </a:p>
          <a:p>
            <a:pPr algn="ctr" eaLnBrk="1" hangingPunct="1">
              <a:spcBef>
                <a:spcPct val="0"/>
              </a:spcBef>
              <a:buFontTx/>
              <a:buNone/>
            </a:pPr>
            <a:r>
              <a:rPr lang="en-US" altLang="en-US" sz="1400" dirty="0" smtClean="0">
                <a:latin typeface="Verdana" panose="020B0604030504040204" pitchFamily="34" charset="0"/>
              </a:rPr>
              <a:t>Faculty Coordinator GNLU Legal Incubation Council (GLIC)</a:t>
            </a:r>
          </a:p>
          <a:p>
            <a:pPr algn="ctr" eaLnBrk="1" hangingPunct="1">
              <a:spcBef>
                <a:spcPct val="0"/>
              </a:spcBef>
              <a:buFontTx/>
              <a:buNone/>
            </a:pPr>
            <a:r>
              <a:rPr lang="en-US" altLang="en-US" sz="1400" dirty="0" smtClean="0">
                <a:latin typeface="Verdana" panose="020B0604030504040204" pitchFamily="34" charset="0"/>
              </a:rPr>
              <a:t>Faculty Coordinator Police Academia Interaction Forum (PAIF)</a:t>
            </a:r>
          </a:p>
          <a:p>
            <a:pPr algn="ctr" eaLnBrk="1" hangingPunct="1">
              <a:spcBef>
                <a:spcPct val="0"/>
              </a:spcBef>
              <a:buFontTx/>
              <a:buNone/>
            </a:pPr>
            <a:r>
              <a:rPr lang="en-US" altLang="en-US" sz="1400" dirty="0" smtClean="0">
                <a:latin typeface="Verdana" panose="020B0604030504040204" pitchFamily="34" charset="0"/>
              </a:rPr>
              <a:t>Faculty Coordinator Gujarat Legal Education Project (GLEP)</a:t>
            </a:r>
          </a:p>
          <a:p>
            <a:pPr algn="ctr" eaLnBrk="1" hangingPunct="1">
              <a:spcBef>
                <a:spcPct val="0"/>
              </a:spcBef>
              <a:buFontTx/>
              <a:buNone/>
            </a:pPr>
            <a:r>
              <a:rPr lang="en-US" altLang="en-US" sz="1400" dirty="0" smtClean="0">
                <a:latin typeface="Verdana" panose="020B0604030504040204" pitchFamily="34" charset="0"/>
              </a:rPr>
              <a:t>Faculty Coordinator Project on Reducing Backlog of Cases</a:t>
            </a:r>
          </a:p>
          <a:p>
            <a:pPr algn="ctr" eaLnBrk="1" hangingPunct="1">
              <a:spcBef>
                <a:spcPct val="0"/>
              </a:spcBef>
              <a:buFontTx/>
              <a:buNone/>
            </a:pPr>
            <a:r>
              <a:rPr lang="en-US" altLang="en-US" sz="1400" dirty="0" smtClean="0">
                <a:latin typeface="Verdana" panose="020B0604030504040204" pitchFamily="34" charset="0"/>
              </a:rPr>
              <a:t>kgupta@gnlu.ac.in, kg@klgupta.in</a:t>
            </a:r>
            <a:endParaRPr lang="en-US" altLang="en-US" sz="1400" dirty="0">
              <a:latin typeface="Verdana" panose="020B0604030504040204" pitchFamily="34" charset="0"/>
            </a:endParaRPr>
          </a:p>
          <a:p>
            <a:pPr algn="ctr" eaLnBrk="1" hangingPunct="1">
              <a:spcBef>
                <a:spcPct val="0"/>
              </a:spcBef>
              <a:buFontTx/>
              <a:buNone/>
            </a:pPr>
            <a:r>
              <a:rPr lang="en-US" altLang="en-US" sz="1400" dirty="0" smtClean="0">
                <a:latin typeface="Verdana" panose="020B0604030504040204" pitchFamily="34" charset="0"/>
              </a:rPr>
              <a:t>Mob. </a:t>
            </a:r>
            <a:r>
              <a:rPr lang="en-US" altLang="en-US" sz="1400" dirty="0">
                <a:latin typeface="Verdana" panose="020B0604030504040204" pitchFamily="34" charset="0"/>
              </a:rPr>
              <a:t>99248 </a:t>
            </a:r>
            <a:r>
              <a:rPr lang="en-US" altLang="en-US" sz="1400" dirty="0" smtClean="0">
                <a:latin typeface="Verdana" panose="020B0604030504040204" pitchFamily="34" charset="0"/>
              </a:rPr>
              <a:t>97691, 81286 50857</a:t>
            </a:r>
            <a:endParaRPr lang="en-US" altLang="en-US" sz="1400" dirty="0">
              <a:latin typeface="Verdana" panose="020B0604030504040204" pitchFamily="34" charset="0"/>
            </a:endParaRPr>
          </a:p>
        </p:txBody>
      </p:sp>
      <p:sp>
        <p:nvSpPr>
          <p:cNvPr id="158724" name="AutoShape 2" descr="data:image/jpeg;base64,/9j/4AAQSkZJRgABAQAAAQABAAD/2wCEAAkGBhQGEBQUBxQVFBUWEBYSFhcUFBkWGxQRFhkVFxgYFRUYHTIeGhkvGxUXHy8gLyc1LC0sGh4xNTAqNScsLSkBCQoKDgwOGA8PGjUjHyQwNTUtKjIyNSk1KiwvKyw1NSopNTQ1LDQpLDQsMi4tNTUsMiwsLDIsLCwsKSksNDYsLP/AABEIAQgAvwMBIgACEQEDEQH/xAAcAAEAAwEBAQEBAAAAAAAAAAAABQYHBAEDAgj/xABNEAABAwIEAQUJDAYIBwAAAAABAAIDBBEFBhIhMRMiQVFhBxYXMjVxk7HSFEJSVHSBg5GUobLRFTM0U3JzI2JjgoSSotMkZLPBwuHx/8QAGgEBAAIDAQAAAAAAAAAAAAAAAAQFAQIDBv/EADERAAIBAgMFBQgDAQAAAAAAAAABAgMRBBIhEzEyQaEUUWFxkSRCUoGxwdHwI+Hxcv/aAAwDAQACEQMRAD8A3FERAEREAREQBERAEREAREQBERAEREAREQBERAEREAREQBERAEREAREQBFw1uO0+HG1bNGw9TngH6r3Xxp800lUbQ1EJPVyjRfzXK3ySavY0zxTtclEXgN+C9WhuEREAREQBERAEREAREQBERAEREAREQBERAfiWUQNLpSA0AuJJsABuST1LKM190OTFHGPCnGOLhqGz5O0ni1vZx6+oTvdUxo00TKeE2Ml3v/ltOw8xd+FZgrjA4aLjtJfIp8diZKWzj8z1ecURWpVE3l7N8+XXDkHF0d943G7SP6vwT2j5wVsWB41Hj8LZaM7HYg8WOHFru3/0VgStfc4xo4ZWCNx5k3MI6n7lh89+b/eUDGYaM4ucd66k/B4mUJKEtz6GwoiKhL4IiIAiIgCIiAIiIAiIgCIiAIiIAiIgMh7qDy6vs7gIGAea7z6yVUVoPdZwwtkhnaNi0wu7HAlzfrBd/lWfL0mFknRjY83ik1WlcIiKSRgurCnmOohLOInjI8+tq5VO5Jww4pXQgDZjxK7sbHZ2/wDe0j51pUkoxbZvTTlJJG3oiLyp6oIiIAiIgCIiAIiIAiIgCIiAIiIAiIgOLGMJZjcL4qrxXDiOLXDcOHaDusSx7AJcvSllaP4XDxXt62n1jiFvS562hjxJhZWsa9p4hwuPP2HtUvDYp0XbeiHicKqyvuZ/PaLVq7uVU05vSPki7Lh4Hm1C/wB6+NP3JYWH/iJpHDqaGt++xVqsfRte5V9grXtYzSlpX1rwylaXucbBrRckrY8k5UGWoSZ7GZ9i8jg0Dgxp6h19J+ZSWD5egwEWw+MNJFi7i53ncd/m4KSVdisY6qyx0X1LHDYNUnmlq/oERFAJ4REQBERAEREAREQBERAEREAREQBcOOSGGlndESCIJCCDYghjiCD1ruUfmD9kqPk8v4HLaHEjWfCzFu+er+Mz+lf+ad89X8Zn9K/81GIvUbOPceX2k+8k++er+Mz+lf8AmnfPV/GZ/Sv/ADUZdLps49w2ku8k++er+Mz+lf8AmnfPV/GZ/Sv/ADUZdLps49w2ku82XudVj6+iDqt7nu5V41PcXGwOwuVZ1jmXc/vy5AIoYmPGpzrucQedvwCmaPuqy1MjGmCMB0jW31u21OA6u1U1bB1XOUktC5o4ykoRi3qaUiIq4sQiIgCIiAIiIAiIgCIiAIiIAo/MH7JUfJ5fwOUgo/MH7JUfJ5fwOW0OJGk+FmBqXyjEJq6nbKA4GUAgi4IseIKiFM5N8oU384eor09Xgl5M8xS44+aNPxuvoMvFoxGONpeCW2gDthYHg3tCje/HCvgN+zH2VMZkyfFmdzHVb5GljSBoLd9RB3u09ShvBPTfvZ/rZ7CpKboZVnk7l5UVfM8kVY978cK+A37MfZTvxwr4Dfsx9leeCem/ez/Wz2E8E9N+9n+tnsLpfDfFI52xPwxJ3CG0eORcpQRRlmotuYWt3HHYtWc5rgbTYuGwNDQJaewaAAP1fQFp2AYGzL0PJUpc5upzrvte7vMAFmmcvLP0tP6o1nCNOrLK9LMxi01SjmWt19zXURFWFmEREAREQBERAEREAREQBERAFH5g/ZKj5PL+BykFH5g/ZKj5PL+By2hxI0nwswNTOTfKFN/OHqKhlM5N8oU384eor09Xgl5M8zS44+aNBz5lSfMT4jh5YAxjgdTi3clpFrA9Sq3gxreuL0jvZVoz7maowB8Qwy1nMeXXZq3BaB5uJVW8I1f1M9CfzVbh+0bNZLWLLEdn2jz3ue+DGt64vSO9lPBjW9cXpHeyvPCNX9TPQn808I1f1M9CfzXf2rwOHsviX/JeDSYDSiKu0l3KPdzSSLE7bkLP85eWfpaf1Rq/5LxaXGqUSYhbXyj27N07A7bKgZy8s/S0/qjUXDZtvPNvsyVicuwhl3XX0ZrqIiqy0CIiAIiIAiIgCIiAIiIAiIgCj8wfslR8nl/A5SCj8wfslR8nl/A5bQ4kaT4WYGpnJvlCm/nD1FQymcm+UKb+cPUV6erwS8meZpccfNGp5mzjHldzG1LHv1tcRo07aSBvcjrUL4WoP3M3+j2lP5gw2jrnMOO8ncA6NcujY2vbnC/Qonvfwjrg+0n/AHFR09jlWaLbLyrtszyySRzeFqD9zN/o9pPC1B+5m/0e0unvfwjrg+0n/cTvfwjrg+0n/cXT2f4JfvzOftHxx/fkT2XsdbmKHladrmjU5tnWvdvmKzXOXln6Wn9Ua03A6WCji04Np5PUTzH6xqPHnXPrWZZy8s/S0/qjWcJbbSy7rP7GMZfYxzb7r7muoiKtLIIiIAiIgCIiAIiIAiIgCIiALmxGl93QyRtNtcT2X421NIvb510osp2dzDV1YzPwRSfGGejPtKDwKgOF4tFE46jHU6LgWvYHey2hZHH5e/xrvUVa4fEVKqmpvkyqxGHp0nBwXNFyzlkx2aXxOikbHoa4btLr6iD0EdSrvgik+MM9GfaWmIocMXVhFRi9CZPCUpycpLUzLwRv+MM9GfaTwRv+MM9GfaUJLj1dV1EkdDNO48rIGtY4k6WuPADosF99eL/859TvyVn/ADrfURWezvdTZpGVMBOXKcRSPDzrc64Gnxj1ErO85eWfpaf1Rr5OlxZgJcasAC5JDhYdpUNR1MmJ1cTqhzpHumi3O5NnNt9wWtCg4zlUck7rkZr11KEaai1Z8ze0RFSF4EREAREQBERAEREAREQBERAEREAWRx+Xv8a71Fa4sji8vf413qKn4P3/APkgYz3P+jXERFAJ5keSvLB/jqP/ADWtSSCEF0pAABJJNgAOJJ6AsiyhM2nxZzpiGta6oLiTYAAPuSepfXNebpM2SCnwgO5IusGjxpndbh0N6QPnPZb4ihKrVVt1ld+pUYevGlSd999F6H7zfnF+ZX+58GDjGXadhzp3eboZ2dPE9ltyXkpuXm8pV2dO4bniIwfes7es9Pm4/vJuTG5cbrqLOncOc7oYD71n/c9PmVnUavXio7Klw/Uk0KEnLa1eL6BERQScEREAREQBERAEREAREQBERAEREAWVY9kmtqqyaWij2dM57HCVjTY8COdcLVUXejXlRbcThWoRrJKRkXedin9p9pHtp3nYp/afaR7a11FI7fU7l6EfsFPvfqYye55XHjEN+P8ASx7+fnLQsn5OZlpmqWzpnDnO6Gj4LOzt6fqAsnFFzq4ypVjlei8DpSwdOlLMtX4hERRCWEREARL3RAEREAREQBERAEREAREQBERAFkeKy07ayv8A0u6QO1HkdBd+sserb4PHZa4qXNkh9a+v90lmmo0uiIJJa9hJaXC229vmJUzCzjByzO3+oh4qEpqKir/4yHxiCX9BsfigdyrHgML762xufYXJ38UD5rLozHCH/o2lZdkMpBkaw21EmO9/87j5zdSWJ5fq8Tw2OmlERkFg55ldbSwgsPibkjY8OF97r3HMt1NfHSSUvJtnpj4hcXNcAW2s7SPgA2sOJ323kRqRurtb5dVp1I8qcrOye6PR69Bk+ngoZp2YPVcpGW6uRs48mQQCdR47kjh1cbKoYZmNtNhk9O9spe97iHht2i4j4vvt4p+tXDLGXaijq5ajExE3lYi3TEdmuuywtbqbe9188MyhNR4ZPTSlnKSOcW2cdNiGcTpv709CKpBSd3fWP742Dp1HFWVtJfvhc5ajAo8SwmKacv1xULnN0vIF9OrnDp3AXX3OcDjjgjqQXmR7JGG7rttyhGzevmD71LRYJIzDPcx08p7lMPE6dZaRxte1z1L7ZUwt+C0kcNVp1N130m45z3uFiR1OC4Trfxyin73TU7wo/wAkZNe710Kl3TMDZSRmpiL+UfM1ruedNtDuDejxAv3m3DBlXDy3C3SDlp2B5c8k20OJAPQOaPvU/njAZMxUzY6LTqErX88kCwa8cQDvzgvpm/LzsxUvJwODXtc17b8C5oIsT0bOO/mW9OvpTUnz16WNKlDWo4rlp1uV3D8OGVsXhgw5z+TlpyXtc693ASm/nvGPrPWtAVPwjAaqrrm1ePcm0xxcmxsZJubOFz1eO48epXBcMTLM1rd21fid8NHKnpZX0XgERFGJIREQBERAEREAREQBERAERVvD8zS1ldJSyQxtMY1PcJSeaQ22kcmLnnt226d+veMHK7XI0lNRsnzLIiqWD5+bijanVGGPgjfIG678o1gN99O24H+YJW55NLQwVLYQTNJo0cpbT4/vtO/idXSunZ6l7WOfaKdr3LairdDmSpLnHFqMwRNjfI6TlA+waL20gKMg7okn9HJV0pZTSy8m2XlATe5Fy23YfqNr2RYeo931QeIprf8ARl3RVrGc1S0NYKbD6cTOMQkH9KGbc643Fve9a8oc6itpaiXkiySnDtcbne+APvgOwjh0FY2E7J2/WZ28LtX/AFFmRVXDs9Ctop6iWPS6E2LNd7khpZzrbXLrcF35VzH3xwOllYI9MroyNWrxQ03JsPhfckqM4ptrcI1oSaSe8m0VWyvnfvjmdG6Lk+YZIzqvrYHaSbWFv/vUuKsz1U0MrIpqGz5CRGDMOfY225tgtuzVMzjbXzRr2mnlUr6eTLsiqeJ5wnwttP7ppmtdO7RpdMbsk1abOswi1i037Tttv9sazXJh80dPQwctUPj5RzRJZrRvwcRvwPV0ddljYT0/K5GdvDX8PmWZFWaHOgrqKecRlr4NQfGXe+aL7Otw+boK5X90Ie4BUwxguEwifHrtpcbm+rTuLAHh09idnqXtbnb5jtFO178r/IuCLwG69XA7hERAEREAREQBUjBpB+nKvcbwtA34m0HD6ld1xQ4HT07g+GCFrgbhzYmAgm9yCBe+5XWnNRUr81Y41IOTjbk7mUQ4W40k1VR+PFVTRv8A61PIxrXX82o/M4noXfizdWC0I4f8Rb/rLTYcPip2ubDGxrXElzWsaA4kWOoAWOy/LsKhexrHxRljTdrTG3S077tbawO5+tS3jLtNrc79NxEWDsmk96t13kI/ApMNoqpj55ahz4JNPKG5B0OFm79Ko1ZiEdbhVHBTuDpfdJuwbuFzLa47dbbdd1ry4YcCp6eTlIYYmvvfUGNBueJvbj2rnSxOXWSu736HWrhs2kXZWt1KVmmllq8XDcNe6OT3CXMLeJcOVIbvwB4XX4wERuwardDflSyTl9RuTIAbfNY385K0A0UbpBIWM5QDSH6RqDeoOte252XzZhcMYeGRRgSfrAGNHKcfH253E8esp2lZVG263Qx2Z5nK++/Uy5tE7laWCP8AV1kNHI/6EWd9wv8AUpHC8S/RuE1zxsXVUsbf4pBG3b5iT8y0JtBGwsLY2AxjSwhg5jSLEM25ottYL5nB4HMLDDFoL9ZbybdJfw1Ftrau1byxSlZNd3T+rGscK43aff1/u5m1DJLgk+Hvqqd0LGD3O57nAiQSFxvYeLu9zrfkp7NvlTDv4j+JquNVRR1wDatjHgG4D2hwBHSARx3K8moY6hzXzMY5zPFc5oJb/CSLhaPEpyUmuTXrf8m6wzUXFPmn6W/BTu6M4CWhuRtVAnsF491+MSq2YbjkclY4MjdSWD3Gzff9PDo+8dat9Vg8Fc7VVwxSOta742uNhfa5HDcpVYPDXMayqije1os1rmAho4c0W22AWI14qKi1ya9TMqEnJyT5p+hnmBjlcPxSRvive/SevYn1OChccwt2GUsEkH6qpgiLx1Txt49lwSfnctibQRsj5JsbBHa2jSNNjxGm1rL8yYbFNGI5Y4zGLWYWNLRbhZpFguscZlle3P7HKWDzRSvy+50N4L1EVeWAREQBERAEREAREQBERAEREAREQBERAEREAREQBERAEREAREQBERAEREAREQBERAEREAREQBERAEREAREQBERAEREAREQH/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58725" name="Slide Number Placeholder 1"/>
          <p:cNvSpPr>
            <a:spLocks noGrp="1"/>
          </p:cNvSpPr>
          <p:nvPr>
            <p:ph type="sldNum" sz="quarter" idx="12"/>
          </p:nvPr>
        </p:nvSpPr>
        <p:spPr>
          <a:xfrm>
            <a:off x="265979" y="5757575"/>
            <a:ext cx="2887663" cy="3046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dirty="0" smtClean="0">
                <a:latin typeface="Verdana" panose="020B0604030504040204" pitchFamily="34" charset="0"/>
              </a:rPr>
              <a:t>legalstartups.info</a:t>
            </a:r>
          </a:p>
          <a:p>
            <a:pPr algn="ctr">
              <a:spcBef>
                <a:spcPct val="0"/>
              </a:spcBef>
              <a:buFontTx/>
              <a:buNone/>
            </a:pPr>
            <a:endParaRPr lang="en-US" altLang="en-US" sz="1400" dirty="0" smtClean="0"/>
          </a:p>
        </p:txBody>
      </p:sp>
      <p:pic>
        <p:nvPicPr>
          <p:cNvPr id="1587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67944" y="418501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7" name="Rectangle 2"/>
          <p:cNvSpPr>
            <a:spLocks noChangeArrowheads="1"/>
          </p:cNvSpPr>
          <p:nvPr/>
        </p:nvSpPr>
        <p:spPr bwMode="auto">
          <a:xfrm>
            <a:off x="3571257" y="5645297"/>
            <a:ext cx="17363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dirty="0" smtClean="0">
                <a:latin typeface="Verdana" panose="020B0604030504040204" pitchFamily="34" charset="0"/>
              </a:rPr>
              <a:t>probono-india.in</a:t>
            </a:r>
            <a:endParaRPr lang="en-US" altLang="en-US" sz="1400" dirty="0">
              <a:latin typeface="Verdana" panose="020B0604030504040204" pitchFamily="34" charset="0"/>
            </a:endParaRPr>
          </a:p>
        </p:txBody>
      </p:sp>
      <p:pic>
        <p:nvPicPr>
          <p:cNvPr id="15872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09675" y="4213225"/>
            <a:ext cx="1138238"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8732" name="Straight Connector 9"/>
          <p:cNvCxnSpPr>
            <a:cxnSpLocks noChangeShapeType="1"/>
          </p:cNvCxnSpPr>
          <p:nvPr/>
        </p:nvCxnSpPr>
        <p:spPr bwMode="auto">
          <a:xfrm>
            <a:off x="496887" y="3886200"/>
            <a:ext cx="8150225" cy="0"/>
          </a:xfrm>
          <a:prstGeom prst="line">
            <a:avLst/>
          </a:prstGeom>
          <a:noFill/>
          <a:ln w="571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3726" y="4260996"/>
            <a:ext cx="1057450" cy="1255567"/>
          </a:xfrm>
          <a:prstGeom prst="rect">
            <a:avLst/>
          </a:prstGeom>
        </p:spPr>
      </p:pic>
      <p:sp>
        <p:nvSpPr>
          <p:cNvPr id="16" name="Rectangle 2"/>
          <p:cNvSpPr>
            <a:spLocks noChangeArrowheads="1"/>
          </p:cNvSpPr>
          <p:nvPr/>
        </p:nvSpPr>
        <p:spPr bwMode="auto">
          <a:xfrm>
            <a:off x="6246293" y="5690468"/>
            <a:ext cx="21323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dirty="0" smtClean="0">
                <a:latin typeface="Verdana" panose="020B0604030504040204" pitchFamily="34" charset="0"/>
              </a:rPr>
              <a:t>courtmanagement.in</a:t>
            </a:r>
            <a:endParaRPr lang="en-US" altLang="en-US" sz="1400" dirty="0">
              <a:latin typeface="Verdana" panose="020B0604030504040204" pitchFamily="34" charset="0"/>
            </a:endParaRP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3800" y="478937"/>
            <a:ext cx="1085850" cy="1050823"/>
          </a:xfrm>
          <a:prstGeom prst="rect">
            <a:avLst/>
          </a:prstGeom>
        </p:spPr>
      </p:pic>
      <p:sp>
        <p:nvSpPr>
          <p:cNvPr id="18" name="Rectangle 17"/>
          <p:cNvSpPr/>
          <p:nvPr/>
        </p:nvSpPr>
        <p:spPr>
          <a:xfrm>
            <a:off x="0" y="136525"/>
            <a:ext cx="9144000" cy="256511"/>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1"/>
          <p:cNvSpPr txBox="1">
            <a:spLocks/>
          </p:cNvSpPr>
          <p:nvPr/>
        </p:nvSpPr>
        <p:spPr>
          <a:xfrm>
            <a:off x="265979" y="6008038"/>
            <a:ext cx="2887663" cy="30465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914400" rtl="0" eaLnBrk="1" latinLnBrk="0" hangingPunct="1">
              <a:spcBef>
                <a:spcPct val="20000"/>
              </a:spcBef>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9pPr>
          </a:lstStyle>
          <a:p>
            <a:pPr algn="ctr">
              <a:spcBef>
                <a:spcPct val="0"/>
              </a:spcBef>
              <a:buFontTx/>
              <a:buNone/>
            </a:pPr>
            <a:r>
              <a:rPr lang="en-US" altLang="en-US" sz="1400" dirty="0" smtClean="0">
                <a:latin typeface="Verdana" panose="020B0604030504040204" pitchFamily="34" charset="0"/>
              </a:rPr>
              <a:t>2018</a:t>
            </a:r>
          </a:p>
          <a:p>
            <a:pPr algn="ctr">
              <a:spcBef>
                <a:spcPct val="0"/>
              </a:spcBef>
              <a:buFontTx/>
              <a:buNone/>
            </a:pPr>
            <a:endParaRPr lang="en-US" altLang="en-US" sz="1400" dirty="0" smtClean="0"/>
          </a:p>
        </p:txBody>
      </p:sp>
      <p:sp>
        <p:nvSpPr>
          <p:cNvPr id="21" name="Slide Number Placeholder 1"/>
          <p:cNvSpPr txBox="1">
            <a:spLocks/>
          </p:cNvSpPr>
          <p:nvPr/>
        </p:nvSpPr>
        <p:spPr>
          <a:xfrm>
            <a:off x="2979737" y="5992056"/>
            <a:ext cx="2887663" cy="30465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914400" rtl="0" eaLnBrk="1" latinLnBrk="0" hangingPunct="1">
              <a:spcBef>
                <a:spcPct val="20000"/>
              </a:spcBef>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9pPr>
          </a:lstStyle>
          <a:p>
            <a:pPr algn="ctr">
              <a:spcBef>
                <a:spcPct val="0"/>
              </a:spcBef>
              <a:buFontTx/>
              <a:buNone/>
            </a:pPr>
            <a:r>
              <a:rPr lang="en-US" altLang="en-US" sz="1400" dirty="0" smtClean="0">
                <a:latin typeface="Verdana" panose="020B0604030504040204" pitchFamily="34" charset="0"/>
              </a:rPr>
              <a:t>2016</a:t>
            </a:r>
          </a:p>
          <a:p>
            <a:pPr algn="ctr">
              <a:spcBef>
                <a:spcPct val="0"/>
              </a:spcBef>
              <a:buFontTx/>
              <a:buNone/>
            </a:pPr>
            <a:endParaRPr lang="en-US" altLang="en-US" sz="1400" dirty="0" smtClean="0"/>
          </a:p>
        </p:txBody>
      </p:sp>
      <p:sp>
        <p:nvSpPr>
          <p:cNvPr id="22" name="Slide Number Placeholder 1"/>
          <p:cNvSpPr txBox="1">
            <a:spLocks/>
          </p:cNvSpPr>
          <p:nvPr/>
        </p:nvSpPr>
        <p:spPr>
          <a:xfrm>
            <a:off x="5867400" y="6019947"/>
            <a:ext cx="2887663" cy="30465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914400" rtl="0" eaLnBrk="1" latinLnBrk="0" hangingPunct="1">
              <a:spcBef>
                <a:spcPct val="20000"/>
              </a:spcBef>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Char char="»"/>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9pPr>
          </a:lstStyle>
          <a:p>
            <a:pPr algn="ctr">
              <a:spcBef>
                <a:spcPct val="0"/>
              </a:spcBef>
              <a:buFontTx/>
              <a:buNone/>
            </a:pPr>
            <a:r>
              <a:rPr lang="en-US" altLang="en-US" sz="1400" dirty="0" smtClean="0">
                <a:latin typeface="Verdana" panose="020B0604030504040204" pitchFamily="34" charset="0"/>
              </a:rPr>
              <a:t>2019</a:t>
            </a:r>
          </a:p>
          <a:p>
            <a:pPr algn="ctr">
              <a:spcBef>
                <a:spcPct val="0"/>
              </a:spcBef>
              <a:buFontTx/>
              <a:buNone/>
            </a:pPr>
            <a:endParaRPr lang="en-US" altLang="en-US" sz="1400" dirty="0" smtClean="0"/>
          </a:p>
        </p:txBody>
      </p:sp>
      <p:sp>
        <p:nvSpPr>
          <p:cNvPr id="23" name="Rectangle 22"/>
          <p:cNvSpPr/>
          <p:nvPr/>
        </p:nvSpPr>
        <p:spPr>
          <a:xfrm>
            <a:off x="0" y="6477000"/>
            <a:ext cx="9144000" cy="256511"/>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460306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20</a:t>
            </a:fld>
            <a:endParaRPr lang="en-US"/>
          </a:p>
        </p:txBody>
      </p:sp>
      <p:sp>
        <p:nvSpPr>
          <p:cNvPr id="6" name="TextBox 5"/>
          <p:cNvSpPr txBox="1"/>
          <p:nvPr/>
        </p:nvSpPr>
        <p:spPr>
          <a:xfrm>
            <a:off x="820882" y="228600"/>
            <a:ext cx="4419600" cy="523220"/>
          </a:xfrm>
          <a:prstGeom prst="rect">
            <a:avLst/>
          </a:prstGeom>
          <a:noFill/>
        </p:spPr>
        <p:txBody>
          <a:bodyPr wrap="square" rtlCol="0">
            <a:spAutoFit/>
          </a:bodyPr>
          <a:lstStyle/>
          <a:p>
            <a:r>
              <a:rPr lang="en-US" sz="2800" b="1" dirty="0" smtClean="0">
                <a:solidFill>
                  <a:srgbClr val="FF0000"/>
                </a:solidFill>
                <a:latin typeface="Garamond" panose="02020404030301010803" pitchFamily="18" charset="0"/>
              </a:rPr>
              <a:t>Methodology</a:t>
            </a:r>
            <a:endParaRPr lang="en-US" sz="2800" b="1" dirty="0">
              <a:solidFill>
                <a:srgbClr val="FF0000"/>
              </a:solidFill>
              <a:latin typeface="Garamond" panose="02020404030301010803" pitchFamily="18" charset="0"/>
            </a:endParaRPr>
          </a:p>
        </p:txBody>
      </p:sp>
      <p:sp>
        <p:nvSpPr>
          <p:cNvPr id="7" name="TextBox 6"/>
          <p:cNvSpPr txBox="1"/>
          <p:nvPr/>
        </p:nvSpPr>
        <p:spPr>
          <a:xfrm>
            <a:off x="807026" y="751820"/>
            <a:ext cx="7727374" cy="6247864"/>
          </a:xfrm>
          <a:prstGeom prst="rect">
            <a:avLst/>
          </a:prstGeom>
          <a:noFill/>
        </p:spPr>
        <p:txBody>
          <a:bodyPr wrap="square" rtlCol="0">
            <a:spAutoFit/>
          </a:bodyPr>
          <a:lstStyle/>
          <a:p>
            <a:pPr algn="just"/>
            <a:r>
              <a:rPr lang="en-US" sz="2000" dirty="0" smtClean="0">
                <a:latin typeface="Garamond" panose="02020404030301010803" pitchFamily="18" charset="0"/>
              </a:rPr>
              <a:t>The </a:t>
            </a:r>
            <a:r>
              <a:rPr lang="en-US" sz="2000" dirty="0">
                <a:latin typeface="Garamond" panose="02020404030301010803" pitchFamily="18" charset="0"/>
              </a:rPr>
              <a:t>Doing Business data are based on a detailed reading of domestic laws, regulations and administrative requirements as well as their implementation in practice as experienced by private firms. </a:t>
            </a:r>
            <a:endParaRPr lang="en-US" sz="2000" dirty="0" smtClean="0">
              <a:latin typeface="Garamond" panose="02020404030301010803" pitchFamily="18" charset="0"/>
            </a:endParaRPr>
          </a:p>
          <a:p>
            <a:pPr algn="just"/>
            <a:endParaRPr lang="en-US" sz="2000" dirty="0" smtClean="0">
              <a:latin typeface="Garamond" panose="02020404030301010803" pitchFamily="18" charset="0"/>
            </a:endParaRPr>
          </a:p>
          <a:p>
            <a:pPr algn="just"/>
            <a:r>
              <a:rPr lang="en-US" sz="2000" dirty="0" smtClean="0">
                <a:latin typeface="Garamond" panose="02020404030301010803" pitchFamily="18" charset="0"/>
              </a:rPr>
              <a:t>The </a:t>
            </a:r>
            <a:r>
              <a:rPr lang="en-US" sz="2000" dirty="0">
                <a:latin typeface="Garamond" panose="02020404030301010803" pitchFamily="18" charset="0"/>
              </a:rPr>
              <a:t>report covers 190 economies—including some of the smallest and poorest economies, for which little or no data are available from other sources. </a:t>
            </a:r>
            <a:endParaRPr lang="en-US" sz="2000" dirty="0" smtClean="0">
              <a:latin typeface="Garamond" panose="02020404030301010803" pitchFamily="18" charset="0"/>
            </a:endParaRPr>
          </a:p>
          <a:p>
            <a:pPr algn="just"/>
            <a:endParaRPr lang="en-US" sz="2000" dirty="0" smtClean="0">
              <a:latin typeface="Garamond" panose="02020404030301010803" pitchFamily="18" charset="0"/>
            </a:endParaRPr>
          </a:p>
          <a:p>
            <a:pPr algn="just"/>
            <a:r>
              <a:rPr lang="en-US" sz="2000" dirty="0" smtClean="0">
                <a:latin typeface="Garamond" panose="02020404030301010803" pitchFamily="18" charset="0"/>
              </a:rPr>
              <a:t>The </a:t>
            </a:r>
            <a:r>
              <a:rPr lang="en-US" sz="2000" dirty="0">
                <a:latin typeface="Garamond" panose="02020404030301010803" pitchFamily="18" charset="0"/>
              </a:rPr>
              <a:t>data are collected through several rounds of communication with expert respondents (both private sector practitioners and government officials), through responses to questionnaires, conference calls, written correspondence and visits by the team. </a:t>
            </a:r>
            <a:endParaRPr lang="en-US" sz="2000" dirty="0" smtClean="0">
              <a:latin typeface="Garamond" panose="02020404030301010803" pitchFamily="18" charset="0"/>
            </a:endParaRPr>
          </a:p>
          <a:p>
            <a:pPr algn="just"/>
            <a:endParaRPr lang="en-US" sz="2000" dirty="0" smtClean="0">
              <a:latin typeface="Garamond" panose="02020404030301010803" pitchFamily="18" charset="0"/>
            </a:endParaRPr>
          </a:p>
          <a:p>
            <a:pPr algn="just"/>
            <a:r>
              <a:rPr lang="en-US" sz="2000" dirty="0" smtClean="0">
                <a:latin typeface="Garamond" panose="02020404030301010803" pitchFamily="18" charset="0"/>
              </a:rPr>
              <a:t>Doing </a:t>
            </a:r>
            <a:r>
              <a:rPr lang="en-US" sz="2000" dirty="0">
                <a:latin typeface="Garamond" panose="02020404030301010803" pitchFamily="18" charset="0"/>
              </a:rPr>
              <a:t>Business relies on four main sources of information: the relevant laws and regulations, Doing Business respondents, the governments of the economies covered and the World Bank Group regional staff </a:t>
            </a:r>
            <a:endParaRPr lang="en-US" sz="2000" dirty="0" smtClean="0">
              <a:latin typeface="Garamond" panose="02020404030301010803" pitchFamily="18" charset="0"/>
            </a:endParaRPr>
          </a:p>
          <a:p>
            <a:pPr marL="342900" indent="-342900" algn="just">
              <a:buFontTx/>
              <a:buChar char="-"/>
            </a:pPr>
            <a:endParaRPr lang="en-US" sz="2000" dirty="0" smtClean="0">
              <a:latin typeface="Garamond" panose="02020404030301010803" pitchFamily="18" charset="0"/>
            </a:endParaRPr>
          </a:p>
          <a:p>
            <a:pPr marL="342900" indent="-342900" algn="just">
              <a:buFontTx/>
              <a:buChar char="-"/>
            </a:pPr>
            <a:endParaRPr lang="en-US" sz="2000" dirty="0" smtClean="0">
              <a:latin typeface="Garamond" panose="02020404030301010803" pitchFamily="18" charset="0"/>
            </a:endParaRPr>
          </a:p>
          <a:p>
            <a:pPr marL="342900" indent="-342900" algn="just">
              <a:buFontTx/>
              <a:buChar char="-"/>
            </a:pPr>
            <a:endParaRPr lang="en-US" sz="2000" dirty="0" smtClean="0">
              <a:latin typeface="Garamond" panose="02020404030301010803" pitchFamily="18" charset="0"/>
            </a:endParaRPr>
          </a:p>
          <a:p>
            <a:pPr marL="342900" indent="-342900" algn="just">
              <a:buFontTx/>
              <a:buChar char="-"/>
            </a:pPr>
            <a:endParaRPr lang="en-US" sz="2000" dirty="0">
              <a:latin typeface="Garamond" panose="02020404030301010803"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10" name="Rectangle 9"/>
          <p:cNvSpPr/>
          <p:nvPr/>
        </p:nvSpPr>
        <p:spPr>
          <a:xfrm>
            <a:off x="1445822" y="6198255"/>
            <a:ext cx="7267217" cy="523220"/>
          </a:xfrm>
          <a:prstGeom prst="rect">
            <a:avLst/>
          </a:prstGeom>
        </p:spPr>
        <p:txBody>
          <a:bodyPr wrap="square">
            <a:spAutoFit/>
          </a:bodyPr>
          <a:lstStyle/>
          <a:p>
            <a:r>
              <a:rPr lang="en-US" sz="1400" dirty="0">
                <a:latin typeface="Garamond" panose="02020404030301010803" pitchFamily="18" charset="0"/>
              </a:rPr>
              <a:t>http://</a:t>
            </a:r>
            <a:r>
              <a:rPr lang="en-US" sz="1400" dirty="0" smtClean="0">
                <a:latin typeface="Garamond" panose="02020404030301010803" pitchFamily="18" charset="0"/>
              </a:rPr>
              <a:t>www.worldbank.org/content/dam/doingBusiness/media/Annual-Reports/English/DB2019-report_web-version.pdfc</a:t>
            </a:r>
            <a:endParaRPr lang="en-US" sz="1400" dirty="0">
              <a:latin typeface="Garamond" panose="02020404030301010803" pitchFamily="18" charset="0"/>
            </a:endParaRPr>
          </a:p>
        </p:txBody>
      </p:sp>
    </p:spTree>
    <p:extLst>
      <p:ext uri="{BB962C8B-B14F-4D97-AF65-F5344CB8AC3E}">
        <p14:creationId xmlns:p14="http://schemas.microsoft.com/office/powerpoint/2010/main" val="4082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21</a:t>
            </a:fld>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pic>
        <p:nvPicPr>
          <p:cNvPr id="12" name="Picture 11"/>
          <p:cNvPicPr>
            <a:picLocks noChangeAspect="1"/>
          </p:cNvPicPr>
          <p:nvPr/>
        </p:nvPicPr>
        <p:blipFill rotWithShape="1">
          <a:blip r:embed="rId4"/>
          <a:srcRect l="14500" t="26889" r="16500" b="11778"/>
          <a:stretch/>
        </p:blipFill>
        <p:spPr>
          <a:xfrm>
            <a:off x="519054" y="1145819"/>
            <a:ext cx="8077200" cy="4038600"/>
          </a:xfrm>
          <a:prstGeom prst="rect">
            <a:avLst/>
          </a:prstGeom>
        </p:spPr>
      </p:pic>
      <p:sp>
        <p:nvSpPr>
          <p:cNvPr id="14" name="TextBox 13"/>
          <p:cNvSpPr txBox="1"/>
          <p:nvPr/>
        </p:nvSpPr>
        <p:spPr>
          <a:xfrm>
            <a:off x="820882" y="228600"/>
            <a:ext cx="4419600" cy="523220"/>
          </a:xfrm>
          <a:prstGeom prst="rect">
            <a:avLst/>
          </a:prstGeom>
          <a:noFill/>
        </p:spPr>
        <p:txBody>
          <a:bodyPr wrap="square" rtlCol="0">
            <a:spAutoFit/>
          </a:bodyPr>
          <a:lstStyle/>
          <a:p>
            <a:r>
              <a:rPr lang="en-US" sz="2800" b="1" dirty="0" smtClean="0">
                <a:solidFill>
                  <a:srgbClr val="FF0000"/>
                </a:solidFill>
                <a:latin typeface="Garamond" panose="02020404030301010803" pitchFamily="18" charset="0"/>
              </a:rPr>
              <a:t>Methodology</a:t>
            </a:r>
            <a:endParaRPr lang="en-US" sz="2800" b="1" dirty="0">
              <a:solidFill>
                <a:srgbClr val="FF0000"/>
              </a:solidFill>
              <a:latin typeface="Garamond" panose="02020404030301010803" pitchFamily="18" charset="0"/>
            </a:endParaRPr>
          </a:p>
        </p:txBody>
      </p:sp>
      <p:sp>
        <p:nvSpPr>
          <p:cNvPr id="10" name="Rectangle 9"/>
          <p:cNvSpPr/>
          <p:nvPr/>
        </p:nvSpPr>
        <p:spPr>
          <a:xfrm>
            <a:off x="1445822" y="6198255"/>
            <a:ext cx="7267217" cy="523220"/>
          </a:xfrm>
          <a:prstGeom prst="rect">
            <a:avLst/>
          </a:prstGeom>
        </p:spPr>
        <p:txBody>
          <a:bodyPr wrap="square">
            <a:spAutoFit/>
          </a:bodyPr>
          <a:lstStyle/>
          <a:p>
            <a:r>
              <a:rPr lang="en-US" sz="1400" dirty="0">
                <a:latin typeface="Garamond" panose="02020404030301010803" pitchFamily="18" charset="0"/>
              </a:rPr>
              <a:t>http://</a:t>
            </a:r>
            <a:r>
              <a:rPr lang="en-US" sz="1400" dirty="0" smtClean="0">
                <a:latin typeface="Garamond" panose="02020404030301010803" pitchFamily="18" charset="0"/>
              </a:rPr>
              <a:t>www.worldbank.org/content/dam/doingBusiness/media/Annual-Reports/English/DB2019-report_web-version.pdfc</a:t>
            </a:r>
            <a:endParaRPr lang="en-US" sz="1400" dirty="0">
              <a:latin typeface="Garamond" panose="02020404030301010803" pitchFamily="18" charset="0"/>
            </a:endParaRPr>
          </a:p>
        </p:txBody>
      </p:sp>
    </p:spTree>
    <p:extLst>
      <p:ext uri="{BB962C8B-B14F-4D97-AF65-F5344CB8AC3E}">
        <p14:creationId xmlns:p14="http://schemas.microsoft.com/office/powerpoint/2010/main" val="36626652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22</a:t>
            </a:fld>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7" name="Rectangle 6"/>
          <p:cNvSpPr/>
          <p:nvPr/>
        </p:nvSpPr>
        <p:spPr>
          <a:xfrm>
            <a:off x="1445822" y="6198255"/>
            <a:ext cx="7267217" cy="523220"/>
          </a:xfrm>
          <a:prstGeom prst="rect">
            <a:avLst/>
          </a:prstGeom>
        </p:spPr>
        <p:txBody>
          <a:bodyPr wrap="square">
            <a:spAutoFit/>
          </a:bodyPr>
          <a:lstStyle/>
          <a:p>
            <a:r>
              <a:rPr lang="en-US" sz="1400" dirty="0">
                <a:latin typeface="Garamond" panose="02020404030301010803" pitchFamily="18" charset="0"/>
              </a:rPr>
              <a:t>http://</a:t>
            </a:r>
            <a:r>
              <a:rPr lang="en-US" sz="1400" dirty="0" smtClean="0">
                <a:latin typeface="Garamond" panose="02020404030301010803" pitchFamily="18" charset="0"/>
              </a:rPr>
              <a:t>www.worldbank.org/content/dam/doingBusiness/media/Annual-Reports/English/DB2019-report_web-version.pdfc</a:t>
            </a:r>
            <a:endParaRPr lang="en-US" sz="1400" dirty="0">
              <a:latin typeface="Garamond" panose="02020404030301010803" pitchFamily="18" charset="0"/>
            </a:endParaRPr>
          </a:p>
        </p:txBody>
      </p:sp>
      <p:sp>
        <p:nvSpPr>
          <p:cNvPr id="3" name="Rectangle 2"/>
          <p:cNvSpPr/>
          <p:nvPr/>
        </p:nvSpPr>
        <p:spPr>
          <a:xfrm>
            <a:off x="679985" y="1066800"/>
            <a:ext cx="7924800" cy="4493538"/>
          </a:xfrm>
          <a:prstGeom prst="rect">
            <a:avLst/>
          </a:prstGeom>
        </p:spPr>
        <p:txBody>
          <a:bodyPr wrap="square">
            <a:spAutoFit/>
          </a:bodyPr>
          <a:lstStyle/>
          <a:p>
            <a:pPr algn="just"/>
            <a:r>
              <a:rPr lang="en-US" sz="2200" b="1" dirty="0" smtClean="0">
                <a:latin typeface="Garamond" panose="02020404030301010803" pitchFamily="18" charset="0"/>
              </a:rPr>
              <a:t>Samples </a:t>
            </a:r>
          </a:p>
          <a:p>
            <a:pPr algn="just"/>
            <a:endParaRPr lang="en-US" sz="2200" dirty="0" smtClean="0">
              <a:latin typeface="Garamond" panose="02020404030301010803" pitchFamily="18" charset="0"/>
            </a:endParaRPr>
          </a:p>
          <a:p>
            <a:pPr marL="342900" indent="-342900" algn="just">
              <a:buFontTx/>
              <a:buChar char="-"/>
            </a:pPr>
            <a:r>
              <a:rPr lang="en-US" sz="2200" dirty="0" smtClean="0">
                <a:latin typeface="Garamond" panose="02020404030301010803" pitchFamily="18" charset="0"/>
              </a:rPr>
              <a:t>190 Countries, 194 cities</a:t>
            </a:r>
          </a:p>
          <a:p>
            <a:pPr marL="342900" indent="-342900" algn="just">
              <a:buFontTx/>
              <a:buChar char="-"/>
            </a:pPr>
            <a:r>
              <a:rPr lang="en-US" sz="2200" dirty="0" smtClean="0">
                <a:latin typeface="Garamond" panose="02020404030301010803" pitchFamily="18" charset="0"/>
              </a:rPr>
              <a:t>Cities</a:t>
            </a:r>
          </a:p>
          <a:p>
            <a:pPr marL="800100" lvl="1" indent="-342900" algn="just">
              <a:buFontTx/>
              <a:buChar char="-"/>
            </a:pPr>
            <a:r>
              <a:rPr lang="en-US" sz="2200" dirty="0" smtClean="0">
                <a:latin typeface="Garamond" panose="02020404030301010803" pitchFamily="18" charset="0"/>
              </a:rPr>
              <a:t>India (Mumbai &amp; Delhi)</a:t>
            </a:r>
            <a:endParaRPr lang="en-US" sz="2200" dirty="0">
              <a:latin typeface="Garamond" panose="02020404030301010803" pitchFamily="18" charset="0"/>
            </a:endParaRPr>
          </a:p>
          <a:p>
            <a:pPr marL="800100" lvl="1" indent="-342900" algn="just">
              <a:buFontTx/>
              <a:buChar char="-"/>
            </a:pPr>
            <a:r>
              <a:rPr lang="en-US" sz="2200" dirty="0" smtClean="0">
                <a:latin typeface="Garamond" panose="02020404030301010803" pitchFamily="18" charset="0"/>
              </a:rPr>
              <a:t>USA (New York , Los Angeles)</a:t>
            </a:r>
          </a:p>
          <a:p>
            <a:pPr marL="800100" lvl="1" indent="-342900" algn="just">
              <a:buFontTx/>
              <a:buChar char="-"/>
            </a:pPr>
            <a:r>
              <a:rPr lang="en-US" sz="2200" dirty="0" smtClean="0">
                <a:latin typeface="Garamond" panose="02020404030301010803" pitchFamily="18" charset="0"/>
              </a:rPr>
              <a:t>UK (London)</a:t>
            </a:r>
          </a:p>
          <a:p>
            <a:pPr marL="800100" lvl="1" indent="-342900" algn="just">
              <a:buFontTx/>
              <a:buChar char="-"/>
            </a:pPr>
            <a:r>
              <a:rPr lang="en-US" sz="2200" dirty="0" smtClean="0">
                <a:latin typeface="Garamond" panose="02020404030301010803" pitchFamily="18" charset="0"/>
              </a:rPr>
              <a:t>Pakistan (Karachi, Lahore)</a:t>
            </a:r>
          </a:p>
          <a:p>
            <a:pPr marL="800100" lvl="1" indent="-342900" algn="just">
              <a:buFontTx/>
              <a:buChar char="-"/>
            </a:pPr>
            <a:r>
              <a:rPr lang="en-US" sz="2200" dirty="0" smtClean="0">
                <a:latin typeface="Garamond" panose="02020404030301010803" pitchFamily="18" charset="0"/>
              </a:rPr>
              <a:t>New Zealand (Auckland)</a:t>
            </a:r>
          </a:p>
          <a:p>
            <a:pPr marL="800100" lvl="1" indent="-342900" algn="just">
              <a:buFontTx/>
              <a:buChar char="-"/>
            </a:pPr>
            <a:r>
              <a:rPr lang="en-US" sz="2200" dirty="0" smtClean="0">
                <a:latin typeface="Garamond" panose="02020404030301010803" pitchFamily="18" charset="0"/>
              </a:rPr>
              <a:t>Singapore</a:t>
            </a:r>
          </a:p>
          <a:p>
            <a:pPr marL="800100" lvl="1" indent="-342900" algn="just">
              <a:buFontTx/>
              <a:buChar char="-"/>
            </a:pPr>
            <a:r>
              <a:rPr lang="en-US" sz="2200" dirty="0" smtClean="0">
                <a:latin typeface="Garamond" panose="02020404030301010803" pitchFamily="18" charset="0"/>
              </a:rPr>
              <a:t>Korea (Seoul)</a:t>
            </a:r>
          </a:p>
          <a:p>
            <a:pPr marL="800100" lvl="1" indent="-342900" algn="just">
              <a:buFontTx/>
              <a:buChar char="-"/>
            </a:pPr>
            <a:endParaRPr lang="en-US" sz="2200" dirty="0" smtClean="0">
              <a:latin typeface="Garamond" panose="02020404030301010803" pitchFamily="18" charset="0"/>
            </a:endParaRPr>
          </a:p>
          <a:p>
            <a:pPr marL="800100" lvl="1" indent="-342900" algn="just">
              <a:buFontTx/>
              <a:buChar char="-"/>
            </a:pPr>
            <a:endParaRPr lang="en-US" sz="2200" dirty="0" smtClean="0">
              <a:latin typeface="Garamond" panose="02020404030301010803" pitchFamily="18" charset="0"/>
            </a:endParaRPr>
          </a:p>
        </p:txBody>
      </p:sp>
      <p:sp>
        <p:nvSpPr>
          <p:cNvPr id="10" name="TextBox 9"/>
          <p:cNvSpPr txBox="1"/>
          <p:nvPr/>
        </p:nvSpPr>
        <p:spPr>
          <a:xfrm>
            <a:off x="627797" y="304800"/>
            <a:ext cx="4419600" cy="523220"/>
          </a:xfrm>
          <a:prstGeom prst="rect">
            <a:avLst/>
          </a:prstGeom>
          <a:noFill/>
        </p:spPr>
        <p:txBody>
          <a:bodyPr wrap="square" rtlCol="0">
            <a:spAutoFit/>
          </a:bodyPr>
          <a:lstStyle/>
          <a:p>
            <a:r>
              <a:rPr lang="en-US" sz="2800" b="1" dirty="0" smtClean="0">
                <a:solidFill>
                  <a:srgbClr val="FF0000"/>
                </a:solidFill>
                <a:latin typeface="Garamond" panose="02020404030301010803" pitchFamily="18" charset="0"/>
              </a:rPr>
              <a:t>Methodology</a:t>
            </a:r>
            <a:endParaRPr lang="en-US" sz="2800" b="1" dirty="0">
              <a:solidFill>
                <a:srgbClr val="FF0000"/>
              </a:solidFill>
              <a:latin typeface="Garamond" panose="02020404030301010803" pitchFamily="18" charset="0"/>
            </a:endParaRPr>
          </a:p>
        </p:txBody>
      </p:sp>
    </p:spTree>
    <p:extLst>
      <p:ext uri="{BB962C8B-B14F-4D97-AF65-F5344CB8AC3E}">
        <p14:creationId xmlns:p14="http://schemas.microsoft.com/office/powerpoint/2010/main" val="267132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anim calcmode="lin" valueType="num">
                                      <p:cBhvr>
                                        <p:cTn id="3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1000"/>
                                        <p:tgtEl>
                                          <p:spTgt spid="3">
                                            <p:txEl>
                                              <p:pRg st="8" end="8"/>
                                            </p:txEl>
                                          </p:spTgt>
                                        </p:tgtEl>
                                      </p:cBhvr>
                                    </p:animEffect>
                                    <p:anim calcmode="lin" valueType="num">
                                      <p:cBhvr>
                                        <p:cTn id="3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1000"/>
                                        <p:tgtEl>
                                          <p:spTgt spid="3">
                                            <p:txEl>
                                              <p:pRg st="10" end="10"/>
                                            </p:txEl>
                                          </p:spTgt>
                                        </p:tgtEl>
                                      </p:cBhvr>
                                    </p:animEffect>
                                    <p:anim calcmode="lin" valueType="num">
                                      <p:cBhvr>
                                        <p:cTn id="4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23</a:t>
            </a:fld>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3" name="Rectangle 2"/>
          <p:cNvSpPr/>
          <p:nvPr/>
        </p:nvSpPr>
        <p:spPr>
          <a:xfrm>
            <a:off x="679985" y="1066800"/>
            <a:ext cx="7854415" cy="3139321"/>
          </a:xfrm>
          <a:prstGeom prst="rect">
            <a:avLst/>
          </a:prstGeom>
        </p:spPr>
        <p:txBody>
          <a:bodyPr wrap="square">
            <a:spAutoFit/>
          </a:bodyPr>
          <a:lstStyle/>
          <a:p>
            <a:pPr algn="just"/>
            <a:r>
              <a:rPr lang="en-US" sz="2200" b="1" dirty="0" smtClean="0">
                <a:latin typeface="Garamond" panose="02020404030301010803" pitchFamily="18" charset="0"/>
              </a:rPr>
              <a:t>Respondents </a:t>
            </a:r>
          </a:p>
          <a:p>
            <a:pPr algn="just"/>
            <a:endParaRPr lang="en-US" sz="2200" dirty="0" smtClean="0">
              <a:latin typeface="Garamond" panose="02020404030301010803" pitchFamily="18" charset="0"/>
            </a:endParaRPr>
          </a:p>
          <a:p>
            <a:pPr algn="just"/>
            <a:r>
              <a:rPr lang="en-US" sz="2200" dirty="0" smtClean="0">
                <a:latin typeface="Garamond" panose="02020404030301010803" pitchFamily="18" charset="0"/>
              </a:rPr>
              <a:t>Doing </a:t>
            </a:r>
            <a:r>
              <a:rPr lang="en-US" sz="2200" dirty="0">
                <a:latin typeface="Garamond" panose="02020404030301010803" pitchFamily="18" charset="0"/>
              </a:rPr>
              <a:t>Business </a:t>
            </a:r>
            <a:r>
              <a:rPr lang="en-US" sz="2200" dirty="0" smtClean="0">
                <a:latin typeface="Garamond" panose="02020404030301010803" pitchFamily="18" charset="0"/>
              </a:rPr>
              <a:t>respondents More </a:t>
            </a:r>
            <a:r>
              <a:rPr lang="en-US" sz="2200" dirty="0">
                <a:latin typeface="Garamond" panose="02020404030301010803" pitchFamily="18" charset="0"/>
              </a:rPr>
              <a:t>than 43,800 professionals in </a:t>
            </a:r>
            <a:r>
              <a:rPr lang="en-US" sz="2200" dirty="0" smtClean="0">
                <a:latin typeface="Garamond" panose="02020404030301010803" pitchFamily="18" charset="0"/>
              </a:rPr>
              <a:t>190 economies </a:t>
            </a:r>
            <a:r>
              <a:rPr lang="en-US" sz="2200" dirty="0">
                <a:latin typeface="Garamond" panose="02020404030301010803" pitchFamily="18" charset="0"/>
              </a:rPr>
              <a:t>have assisted in </a:t>
            </a:r>
            <a:r>
              <a:rPr lang="en-US" sz="2200" dirty="0" smtClean="0">
                <a:latin typeface="Garamond" panose="02020404030301010803" pitchFamily="18" charset="0"/>
              </a:rPr>
              <a:t>providing the </a:t>
            </a:r>
            <a:r>
              <a:rPr lang="en-US" sz="2200" dirty="0">
                <a:latin typeface="Garamond" panose="02020404030301010803" pitchFamily="18" charset="0"/>
              </a:rPr>
              <a:t>data that inform the Doing </a:t>
            </a:r>
            <a:r>
              <a:rPr lang="en-US" sz="2200" dirty="0" smtClean="0">
                <a:latin typeface="Garamond" panose="02020404030301010803" pitchFamily="18" charset="0"/>
              </a:rPr>
              <a:t>Business indicators </a:t>
            </a:r>
            <a:r>
              <a:rPr lang="en-US" sz="2200" dirty="0">
                <a:latin typeface="Garamond" panose="02020404030301010803" pitchFamily="18" charset="0"/>
              </a:rPr>
              <a:t>over the past 16 </a:t>
            </a:r>
            <a:r>
              <a:rPr lang="en-US" sz="2200" dirty="0" smtClean="0">
                <a:latin typeface="Garamond" panose="02020404030301010803" pitchFamily="18" charset="0"/>
              </a:rPr>
              <a:t>years.</a:t>
            </a:r>
          </a:p>
          <a:p>
            <a:pPr algn="just"/>
            <a:endParaRPr lang="en-US" sz="2200" dirty="0">
              <a:latin typeface="Garamond" panose="02020404030301010803" pitchFamily="18" charset="0"/>
            </a:endParaRPr>
          </a:p>
          <a:p>
            <a:pPr algn="just"/>
            <a:r>
              <a:rPr lang="en-US" sz="2200" dirty="0" smtClean="0">
                <a:latin typeface="Garamond" panose="02020404030301010803" pitchFamily="18" charset="0"/>
              </a:rPr>
              <a:t>This year’s </a:t>
            </a:r>
            <a:r>
              <a:rPr lang="en-US" sz="2200" dirty="0">
                <a:latin typeface="Garamond" panose="02020404030301010803" pitchFamily="18" charset="0"/>
              </a:rPr>
              <a:t>report draws on the inputs of </a:t>
            </a:r>
            <a:r>
              <a:rPr lang="en-US" sz="2200" dirty="0" smtClean="0">
                <a:latin typeface="Garamond" panose="02020404030301010803" pitchFamily="18" charset="0"/>
              </a:rPr>
              <a:t>more than </a:t>
            </a:r>
            <a:r>
              <a:rPr lang="en-US" sz="2200" dirty="0">
                <a:latin typeface="Garamond" panose="02020404030301010803" pitchFamily="18" charset="0"/>
              </a:rPr>
              <a:t>13,800 </a:t>
            </a:r>
            <a:r>
              <a:rPr lang="en-US" sz="2200" dirty="0" smtClean="0">
                <a:latin typeface="Garamond" panose="02020404030301010803" pitchFamily="18" charset="0"/>
              </a:rPr>
              <a:t>professionals. The Doing Business </a:t>
            </a:r>
            <a:r>
              <a:rPr lang="en-US" sz="2200" dirty="0">
                <a:latin typeface="Garamond" panose="02020404030301010803" pitchFamily="18" charset="0"/>
              </a:rPr>
              <a:t>website shows the number </a:t>
            </a:r>
            <a:r>
              <a:rPr lang="en-US" sz="2200" dirty="0" smtClean="0">
                <a:latin typeface="Garamond" panose="02020404030301010803" pitchFamily="18" charset="0"/>
              </a:rPr>
              <a:t>of respondents </a:t>
            </a:r>
            <a:r>
              <a:rPr lang="en-US" sz="2200" dirty="0">
                <a:latin typeface="Garamond" panose="02020404030301010803" pitchFamily="18" charset="0"/>
              </a:rPr>
              <a:t>for each economy and </a:t>
            </a:r>
            <a:r>
              <a:rPr lang="en-US" sz="2200" dirty="0" smtClean="0">
                <a:latin typeface="Garamond" panose="02020404030301010803" pitchFamily="18" charset="0"/>
              </a:rPr>
              <a:t>each indicator </a:t>
            </a:r>
            <a:r>
              <a:rPr lang="en-US" sz="2200" dirty="0">
                <a:latin typeface="Garamond" panose="02020404030301010803" pitchFamily="18" charset="0"/>
              </a:rPr>
              <a:t>set. </a:t>
            </a:r>
          </a:p>
        </p:txBody>
      </p:sp>
      <p:sp>
        <p:nvSpPr>
          <p:cNvPr id="10" name="TextBox 9"/>
          <p:cNvSpPr txBox="1"/>
          <p:nvPr/>
        </p:nvSpPr>
        <p:spPr>
          <a:xfrm>
            <a:off x="627797" y="304800"/>
            <a:ext cx="4419600" cy="523220"/>
          </a:xfrm>
          <a:prstGeom prst="rect">
            <a:avLst/>
          </a:prstGeom>
          <a:noFill/>
        </p:spPr>
        <p:txBody>
          <a:bodyPr wrap="square" rtlCol="0">
            <a:spAutoFit/>
          </a:bodyPr>
          <a:lstStyle/>
          <a:p>
            <a:r>
              <a:rPr lang="en-US" sz="2800" b="1" dirty="0" smtClean="0">
                <a:solidFill>
                  <a:srgbClr val="FF0000"/>
                </a:solidFill>
                <a:latin typeface="Garamond" panose="02020404030301010803" pitchFamily="18" charset="0"/>
              </a:rPr>
              <a:t>Methodology</a:t>
            </a:r>
            <a:endParaRPr lang="en-US" sz="2800" b="1" dirty="0">
              <a:solidFill>
                <a:srgbClr val="FF0000"/>
              </a:solidFill>
              <a:latin typeface="Garamond" panose="02020404030301010803" pitchFamily="18" charset="0"/>
            </a:endParaRPr>
          </a:p>
        </p:txBody>
      </p:sp>
      <p:sp>
        <p:nvSpPr>
          <p:cNvPr id="11" name="Rectangle 10"/>
          <p:cNvSpPr/>
          <p:nvPr/>
        </p:nvSpPr>
        <p:spPr>
          <a:xfrm>
            <a:off x="1445822" y="6198255"/>
            <a:ext cx="7267217" cy="523220"/>
          </a:xfrm>
          <a:prstGeom prst="rect">
            <a:avLst/>
          </a:prstGeom>
        </p:spPr>
        <p:txBody>
          <a:bodyPr wrap="square">
            <a:spAutoFit/>
          </a:bodyPr>
          <a:lstStyle/>
          <a:p>
            <a:r>
              <a:rPr lang="en-US" sz="1400" dirty="0">
                <a:latin typeface="Garamond" panose="02020404030301010803" pitchFamily="18" charset="0"/>
              </a:rPr>
              <a:t>http://</a:t>
            </a:r>
            <a:r>
              <a:rPr lang="en-US" sz="1400" dirty="0" smtClean="0">
                <a:latin typeface="Garamond" panose="02020404030301010803" pitchFamily="18" charset="0"/>
              </a:rPr>
              <a:t>www.worldbank.org/content/dam/doingBusiness/media/Annual-Reports/English/DB2019-report_web-version.pdfc</a:t>
            </a:r>
            <a:endParaRPr lang="en-US" sz="1400" dirty="0">
              <a:latin typeface="Garamond" panose="02020404030301010803" pitchFamily="18" charset="0"/>
            </a:endParaRPr>
          </a:p>
        </p:txBody>
      </p:sp>
    </p:spTree>
    <p:extLst>
      <p:ext uri="{BB962C8B-B14F-4D97-AF65-F5344CB8AC3E}">
        <p14:creationId xmlns:p14="http://schemas.microsoft.com/office/powerpoint/2010/main" val="805756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24</a:t>
            </a:fld>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5" name="Rectangle 4"/>
          <p:cNvSpPr/>
          <p:nvPr/>
        </p:nvSpPr>
        <p:spPr>
          <a:xfrm>
            <a:off x="933223" y="995294"/>
            <a:ext cx="7372577" cy="1446550"/>
          </a:xfrm>
          <a:prstGeom prst="rect">
            <a:avLst/>
          </a:prstGeom>
        </p:spPr>
        <p:txBody>
          <a:bodyPr wrap="square">
            <a:spAutoFit/>
          </a:bodyPr>
          <a:lstStyle/>
          <a:p>
            <a:pPr algn="just"/>
            <a:r>
              <a:rPr lang="en-US" sz="2200" dirty="0">
                <a:latin typeface="Garamond" panose="02020404030301010803" pitchFamily="18" charset="0"/>
              </a:rPr>
              <a:t>Governments and policy makers Doing Business offers policy makers a benchmarking tool useful in stimulating policy debate, both by exposing potential challenges and by identifying good practices and lessons learned. </a:t>
            </a:r>
          </a:p>
        </p:txBody>
      </p:sp>
      <p:sp>
        <p:nvSpPr>
          <p:cNvPr id="6" name="Rectangle 5"/>
          <p:cNvSpPr/>
          <p:nvPr/>
        </p:nvSpPr>
        <p:spPr>
          <a:xfrm>
            <a:off x="943614" y="381000"/>
            <a:ext cx="2894575" cy="430887"/>
          </a:xfrm>
          <a:prstGeom prst="rect">
            <a:avLst/>
          </a:prstGeom>
        </p:spPr>
        <p:txBody>
          <a:bodyPr wrap="none">
            <a:spAutoFit/>
          </a:bodyPr>
          <a:lstStyle/>
          <a:p>
            <a:pPr algn="just"/>
            <a:r>
              <a:rPr lang="en-US" sz="2200" b="1" dirty="0" smtClean="0">
                <a:solidFill>
                  <a:srgbClr val="FF0000"/>
                </a:solidFill>
                <a:latin typeface="Garamond" panose="02020404030301010803" pitchFamily="18" charset="0"/>
              </a:rPr>
              <a:t>Significance of Report</a:t>
            </a:r>
            <a:endParaRPr lang="en-US" sz="2200" b="1" dirty="0">
              <a:solidFill>
                <a:srgbClr val="FF0000"/>
              </a:solidFill>
              <a:latin typeface="Garamond" panose="02020404030301010803" pitchFamily="18" charset="0"/>
            </a:endParaRPr>
          </a:p>
        </p:txBody>
      </p:sp>
      <p:sp>
        <p:nvSpPr>
          <p:cNvPr id="10" name="Rectangle 9"/>
          <p:cNvSpPr/>
          <p:nvPr/>
        </p:nvSpPr>
        <p:spPr>
          <a:xfrm>
            <a:off x="1445822" y="6198255"/>
            <a:ext cx="7267217" cy="523220"/>
          </a:xfrm>
          <a:prstGeom prst="rect">
            <a:avLst/>
          </a:prstGeom>
        </p:spPr>
        <p:txBody>
          <a:bodyPr wrap="square">
            <a:spAutoFit/>
          </a:bodyPr>
          <a:lstStyle/>
          <a:p>
            <a:r>
              <a:rPr lang="en-US" sz="1400" dirty="0">
                <a:latin typeface="Garamond" panose="02020404030301010803" pitchFamily="18" charset="0"/>
              </a:rPr>
              <a:t>http://</a:t>
            </a:r>
            <a:r>
              <a:rPr lang="en-US" sz="1400" dirty="0" smtClean="0">
                <a:latin typeface="Garamond" panose="02020404030301010803" pitchFamily="18" charset="0"/>
              </a:rPr>
              <a:t>www.worldbank.org/content/dam/doingBusiness/media/Annual-Reports/English/DB2019-report_web-version.pdfc</a:t>
            </a:r>
            <a:endParaRPr lang="en-US" sz="1400" dirty="0">
              <a:latin typeface="Garamond" panose="02020404030301010803" pitchFamily="18" charset="0"/>
            </a:endParaRPr>
          </a:p>
        </p:txBody>
      </p:sp>
    </p:spTree>
    <p:extLst>
      <p:ext uri="{BB962C8B-B14F-4D97-AF65-F5344CB8AC3E}">
        <p14:creationId xmlns:p14="http://schemas.microsoft.com/office/powerpoint/2010/main" val="29733153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25</a:t>
            </a:fld>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pic>
        <p:nvPicPr>
          <p:cNvPr id="11" name="Picture 10"/>
          <p:cNvPicPr>
            <a:picLocks noChangeAspect="1"/>
          </p:cNvPicPr>
          <p:nvPr/>
        </p:nvPicPr>
        <p:blipFill rotWithShape="1">
          <a:blip r:embed="rId4"/>
          <a:srcRect l="15001" t="35778" r="16499" b="25111"/>
          <a:stretch/>
        </p:blipFill>
        <p:spPr>
          <a:xfrm>
            <a:off x="491022" y="1818691"/>
            <a:ext cx="8221678" cy="2640539"/>
          </a:xfrm>
          <a:prstGeom prst="rect">
            <a:avLst/>
          </a:prstGeom>
        </p:spPr>
      </p:pic>
      <p:sp>
        <p:nvSpPr>
          <p:cNvPr id="10" name="Rectangle 9"/>
          <p:cNvSpPr/>
          <p:nvPr/>
        </p:nvSpPr>
        <p:spPr>
          <a:xfrm>
            <a:off x="471055" y="225877"/>
            <a:ext cx="7750583" cy="430887"/>
          </a:xfrm>
          <a:prstGeom prst="rect">
            <a:avLst/>
          </a:prstGeom>
        </p:spPr>
        <p:txBody>
          <a:bodyPr wrap="none">
            <a:spAutoFit/>
          </a:bodyPr>
          <a:lstStyle/>
          <a:p>
            <a:pPr algn="just"/>
            <a:r>
              <a:rPr lang="en-US" sz="2200" b="1" dirty="0" smtClean="0">
                <a:solidFill>
                  <a:srgbClr val="FF0000"/>
                </a:solidFill>
                <a:latin typeface="Garamond" panose="02020404030301010803" pitchFamily="18" charset="0"/>
              </a:rPr>
              <a:t>Advantages &amp; Limitations of the Doing Business Methodology</a:t>
            </a:r>
            <a:endParaRPr lang="en-US" sz="2200" b="1" dirty="0">
              <a:solidFill>
                <a:srgbClr val="FF0000"/>
              </a:solidFill>
              <a:latin typeface="Garamond" panose="02020404030301010803" pitchFamily="18" charset="0"/>
            </a:endParaRPr>
          </a:p>
        </p:txBody>
      </p:sp>
      <p:sp>
        <p:nvSpPr>
          <p:cNvPr id="12" name="Rectangle 11"/>
          <p:cNvSpPr/>
          <p:nvPr/>
        </p:nvSpPr>
        <p:spPr>
          <a:xfrm>
            <a:off x="1445822" y="6198255"/>
            <a:ext cx="7267217" cy="523220"/>
          </a:xfrm>
          <a:prstGeom prst="rect">
            <a:avLst/>
          </a:prstGeom>
        </p:spPr>
        <p:txBody>
          <a:bodyPr wrap="square">
            <a:spAutoFit/>
          </a:bodyPr>
          <a:lstStyle/>
          <a:p>
            <a:r>
              <a:rPr lang="en-US" sz="1400" dirty="0">
                <a:latin typeface="Garamond" panose="02020404030301010803" pitchFamily="18" charset="0"/>
              </a:rPr>
              <a:t>http://</a:t>
            </a:r>
            <a:r>
              <a:rPr lang="en-US" sz="1400" dirty="0" smtClean="0">
                <a:latin typeface="Garamond" panose="02020404030301010803" pitchFamily="18" charset="0"/>
              </a:rPr>
              <a:t>www.worldbank.org/content/dam/doingBusiness/media/Annual-Reports/English/DB2019-report_web-version.pdfc</a:t>
            </a:r>
            <a:endParaRPr lang="en-US" sz="1400" dirty="0">
              <a:latin typeface="Garamond" panose="02020404030301010803" pitchFamily="18" charset="0"/>
            </a:endParaRPr>
          </a:p>
        </p:txBody>
      </p:sp>
    </p:spTree>
    <p:extLst>
      <p:ext uri="{BB962C8B-B14F-4D97-AF65-F5344CB8AC3E}">
        <p14:creationId xmlns:p14="http://schemas.microsoft.com/office/powerpoint/2010/main" val="61901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26</a:t>
            </a:fld>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pic>
        <p:nvPicPr>
          <p:cNvPr id="6" name="Picture 5"/>
          <p:cNvPicPr>
            <a:picLocks noChangeAspect="1"/>
          </p:cNvPicPr>
          <p:nvPr/>
        </p:nvPicPr>
        <p:blipFill rotWithShape="1">
          <a:blip r:embed="rId4"/>
          <a:srcRect l="24500" t="32737" r="25500" b="28667"/>
          <a:stretch/>
        </p:blipFill>
        <p:spPr>
          <a:xfrm>
            <a:off x="739693" y="1752600"/>
            <a:ext cx="7620000" cy="3308602"/>
          </a:xfrm>
          <a:prstGeom prst="rect">
            <a:avLst/>
          </a:prstGeom>
        </p:spPr>
      </p:pic>
      <p:sp>
        <p:nvSpPr>
          <p:cNvPr id="10" name="Rectangle 9"/>
          <p:cNvSpPr/>
          <p:nvPr/>
        </p:nvSpPr>
        <p:spPr>
          <a:xfrm>
            <a:off x="1445822" y="6198255"/>
            <a:ext cx="7267217" cy="523220"/>
          </a:xfrm>
          <a:prstGeom prst="rect">
            <a:avLst/>
          </a:prstGeom>
        </p:spPr>
        <p:txBody>
          <a:bodyPr wrap="square">
            <a:spAutoFit/>
          </a:bodyPr>
          <a:lstStyle/>
          <a:p>
            <a:r>
              <a:rPr lang="en-US" sz="1400" dirty="0">
                <a:latin typeface="Garamond" panose="02020404030301010803" pitchFamily="18" charset="0"/>
              </a:rPr>
              <a:t>http://</a:t>
            </a:r>
            <a:r>
              <a:rPr lang="en-US" sz="1400" dirty="0" smtClean="0">
                <a:latin typeface="Garamond" panose="02020404030301010803" pitchFamily="18" charset="0"/>
              </a:rPr>
              <a:t>www.worldbank.org/content/dam/doingBusiness/media/Annual-Reports/English/DB2019-report_web-version.pdfc</a:t>
            </a:r>
            <a:endParaRPr lang="en-US" sz="1400" dirty="0">
              <a:latin typeface="Garamond" panose="02020404030301010803" pitchFamily="18" charset="0"/>
            </a:endParaRPr>
          </a:p>
        </p:txBody>
      </p:sp>
    </p:spTree>
    <p:extLst>
      <p:ext uri="{BB962C8B-B14F-4D97-AF65-F5344CB8AC3E}">
        <p14:creationId xmlns:p14="http://schemas.microsoft.com/office/powerpoint/2010/main" val="2287012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27</a:t>
            </a:fld>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pic>
        <p:nvPicPr>
          <p:cNvPr id="3" name="Picture 2"/>
          <p:cNvPicPr>
            <a:picLocks noChangeAspect="1"/>
          </p:cNvPicPr>
          <p:nvPr/>
        </p:nvPicPr>
        <p:blipFill rotWithShape="1">
          <a:blip r:embed="rId4"/>
          <a:srcRect l="15000" t="20666" r="39499" b="19778"/>
          <a:stretch/>
        </p:blipFill>
        <p:spPr>
          <a:xfrm>
            <a:off x="973184" y="612419"/>
            <a:ext cx="6934200" cy="5105400"/>
          </a:xfrm>
          <a:prstGeom prst="rect">
            <a:avLst/>
          </a:prstGeom>
        </p:spPr>
      </p:pic>
      <p:sp>
        <p:nvSpPr>
          <p:cNvPr id="10" name="Rectangle 9"/>
          <p:cNvSpPr/>
          <p:nvPr/>
        </p:nvSpPr>
        <p:spPr>
          <a:xfrm>
            <a:off x="1445822" y="6198255"/>
            <a:ext cx="7267217" cy="523220"/>
          </a:xfrm>
          <a:prstGeom prst="rect">
            <a:avLst/>
          </a:prstGeom>
        </p:spPr>
        <p:txBody>
          <a:bodyPr wrap="square">
            <a:spAutoFit/>
          </a:bodyPr>
          <a:lstStyle/>
          <a:p>
            <a:r>
              <a:rPr lang="en-US" sz="1400" dirty="0">
                <a:latin typeface="Garamond" panose="02020404030301010803" pitchFamily="18" charset="0"/>
              </a:rPr>
              <a:t>http://</a:t>
            </a:r>
            <a:r>
              <a:rPr lang="en-US" sz="1400" dirty="0" smtClean="0">
                <a:latin typeface="Garamond" panose="02020404030301010803" pitchFamily="18" charset="0"/>
              </a:rPr>
              <a:t>www.worldbank.org/content/dam/doingBusiness/media/Annual-Reports/English/DB2019-report_web-version.pdfc</a:t>
            </a:r>
            <a:endParaRPr lang="en-US" sz="1400" dirty="0">
              <a:latin typeface="Garamond" panose="02020404030301010803" pitchFamily="18" charset="0"/>
            </a:endParaRPr>
          </a:p>
        </p:txBody>
      </p:sp>
    </p:spTree>
    <p:extLst>
      <p:ext uri="{BB962C8B-B14F-4D97-AF65-F5344CB8AC3E}">
        <p14:creationId xmlns:p14="http://schemas.microsoft.com/office/powerpoint/2010/main" val="35507561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28</a:t>
            </a:fld>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pic>
        <p:nvPicPr>
          <p:cNvPr id="3" name="Picture 2"/>
          <p:cNvPicPr>
            <a:picLocks noChangeAspect="1"/>
          </p:cNvPicPr>
          <p:nvPr/>
        </p:nvPicPr>
        <p:blipFill>
          <a:blip r:embed="rId4"/>
          <a:stretch>
            <a:fillRect/>
          </a:stretch>
        </p:blipFill>
        <p:spPr>
          <a:xfrm>
            <a:off x="3056782" y="1224280"/>
            <a:ext cx="3013117" cy="4409440"/>
          </a:xfrm>
          <a:prstGeom prst="rect">
            <a:avLst/>
          </a:prstGeom>
        </p:spPr>
      </p:pic>
    </p:spTree>
    <p:extLst>
      <p:ext uri="{BB962C8B-B14F-4D97-AF65-F5344CB8AC3E}">
        <p14:creationId xmlns:p14="http://schemas.microsoft.com/office/powerpoint/2010/main" val="20369326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05889B-541D-4C90-8A57-FB3F05A22F4A}" type="slidenum">
              <a:rPr lang="en-US" b="1"/>
              <a:pPr>
                <a:defRPr/>
              </a:pPr>
              <a:t>29</a:t>
            </a:fld>
            <a:endParaRPr lang="en-US" b="1" dirty="0"/>
          </a:p>
        </p:txBody>
      </p:sp>
      <p:sp>
        <p:nvSpPr>
          <p:cNvPr id="2" name="AutoShape 2" descr="Image result for magg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9" name="Rectangle 8"/>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1752600" y="718945"/>
            <a:ext cx="5181600" cy="3445966"/>
          </a:xfrm>
          <a:prstGeom prst="rect">
            <a:avLst/>
          </a:prstGeom>
        </p:spPr>
      </p:pic>
      <p:sp>
        <p:nvSpPr>
          <p:cNvPr id="8" name="TextBox 3"/>
          <p:cNvSpPr txBox="1">
            <a:spLocks noChangeArrowheads="1"/>
          </p:cNvSpPr>
          <p:nvPr/>
        </p:nvSpPr>
        <p:spPr bwMode="auto">
          <a:xfrm>
            <a:off x="1089562" y="4126811"/>
            <a:ext cx="69267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a:latin typeface="Verdana" panose="020B0604030504040204" pitchFamily="34" charset="0"/>
              </a:rPr>
              <a:t>Dr. </a:t>
            </a:r>
            <a:r>
              <a:rPr lang="en-US" altLang="en-US" sz="2400" b="1" dirty="0" err="1">
                <a:latin typeface="Verdana" panose="020B0604030504040204" pitchFamily="34" charset="0"/>
              </a:rPr>
              <a:t>Kalpeshkumar</a:t>
            </a:r>
            <a:r>
              <a:rPr lang="en-US" altLang="en-US" sz="2400" b="1" dirty="0">
                <a:latin typeface="Verdana" panose="020B0604030504040204" pitchFamily="34" charset="0"/>
              </a:rPr>
              <a:t> L Gupta</a:t>
            </a:r>
          </a:p>
          <a:p>
            <a:pPr algn="ctr" eaLnBrk="1" hangingPunct="1">
              <a:spcBef>
                <a:spcPct val="0"/>
              </a:spcBef>
              <a:buFontTx/>
              <a:buNone/>
            </a:pPr>
            <a:r>
              <a:rPr lang="en-US" altLang="en-US" sz="1600" dirty="0" smtClean="0">
                <a:latin typeface="Verdana" panose="020B0604030504040204" pitchFamily="34" charset="0"/>
              </a:rPr>
              <a:t>www.klgupta.in</a:t>
            </a:r>
            <a:endParaRPr lang="en-US" altLang="en-US" sz="1400" dirty="0">
              <a:latin typeface="Verdana" panose="020B0604030504040204" pitchFamily="34" charset="0"/>
            </a:endParaRPr>
          </a:p>
        </p:txBody>
      </p:sp>
    </p:spTree>
    <p:extLst>
      <p:ext uri="{BB962C8B-B14F-4D97-AF65-F5344CB8AC3E}">
        <p14:creationId xmlns:p14="http://schemas.microsoft.com/office/powerpoint/2010/main" val="346651610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3</a:t>
            </a:fld>
            <a:endParaRPr lang="en-US"/>
          </a:p>
        </p:txBody>
      </p:sp>
      <p:sp>
        <p:nvSpPr>
          <p:cNvPr id="6" name="TextBox 5"/>
          <p:cNvSpPr txBox="1"/>
          <p:nvPr/>
        </p:nvSpPr>
        <p:spPr>
          <a:xfrm>
            <a:off x="820882" y="228600"/>
            <a:ext cx="4419600" cy="523220"/>
          </a:xfrm>
          <a:prstGeom prst="rect">
            <a:avLst/>
          </a:prstGeom>
          <a:noFill/>
        </p:spPr>
        <p:txBody>
          <a:bodyPr wrap="square" rtlCol="0">
            <a:spAutoFit/>
          </a:bodyPr>
          <a:lstStyle/>
          <a:p>
            <a:r>
              <a:rPr lang="en-US" sz="2800" b="1" dirty="0" smtClean="0">
                <a:solidFill>
                  <a:srgbClr val="FF0000"/>
                </a:solidFill>
                <a:latin typeface="Garamond" panose="02020404030301010803" pitchFamily="18" charset="0"/>
              </a:rPr>
              <a:t>Session Plan</a:t>
            </a:r>
            <a:endParaRPr lang="en-US" sz="2800" b="1" dirty="0">
              <a:solidFill>
                <a:srgbClr val="FF0000"/>
              </a:solidFill>
              <a:latin typeface="Garamond" panose="02020404030301010803" pitchFamily="18" charset="0"/>
            </a:endParaRPr>
          </a:p>
        </p:txBody>
      </p:sp>
      <p:sp>
        <p:nvSpPr>
          <p:cNvPr id="7" name="TextBox 6"/>
          <p:cNvSpPr txBox="1"/>
          <p:nvPr/>
        </p:nvSpPr>
        <p:spPr>
          <a:xfrm>
            <a:off x="807026" y="751820"/>
            <a:ext cx="7651173" cy="892552"/>
          </a:xfrm>
          <a:prstGeom prst="rect">
            <a:avLst/>
          </a:prstGeom>
          <a:noFill/>
        </p:spPr>
        <p:txBody>
          <a:bodyPr wrap="square" rtlCol="0">
            <a:spAutoFit/>
          </a:bodyPr>
          <a:lstStyle/>
          <a:p>
            <a:pPr marL="514350" indent="-514350">
              <a:buAutoNum type="arabicPeriod"/>
            </a:pPr>
            <a:r>
              <a:rPr lang="en-US" sz="2600" b="1" dirty="0" smtClean="0">
                <a:latin typeface="Garamond" panose="02020404030301010803" pitchFamily="18" charset="0"/>
              </a:rPr>
              <a:t>Startup</a:t>
            </a:r>
          </a:p>
          <a:p>
            <a:pPr marL="514350" indent="-514350">
              <a:buAutoNum type="arabicPeriod"/>
            </a:pPr>
            <a:r>
              <a:rPr lang="en-US" sz="2600" b="1" dirty="0" smtClean="0">
                <a:latin typeface="Garamond" panose="02020404030301010803" pitchFamily="18" charset="0"/>
              </a:rPr>
              <a:t>Ease of Doing Business</a:t>
            </a:r>
            <a:endParaRPr lang="en-US" sz="2600" dirty="0">
              <a:latin typeface="Garamond" panose="02020404030301010803"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Tree>
    <p:extLst>
      <p:ext uri="{BB962C8B-B14F-4D97-AF65-F5344CB8AC3E}">
        <p14:creationId xmlns:p14="http://schemas.microsoft.com/office/powerpoint/2010/main" val="703188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4</a:t>
            </a:fld>
            <a:endParaRPr lang="en-US"/>
          </a:p>
        </p:txBody>
      </p:sp>
      <p:sp>
        <p:nvSpPr>
          <p:cNvPr id="6" name="TextBox 5"/>
          <p:cNvSpPr txBox="1"/>
          <p:nvPr/>
        </p:nvSpPr>
        <p:spPr>
          <a:xfrm>
            <a:off x="820882" y="228600"/>
            <a:ext cx="4419600" cy="523220"/>
          </a:xfrm>
          <a:prstGeom prst="rect">
            <a:avLst/>
          </a:prstGeom>
          <a:noFill/>
        </p:spPr>
        <p:txBody>
          <a:bodyPr wrap="square" rtlCol="0">
            <a:spAutoFit/>
          </a:bodyPr>
          <a:lstStyle/>
          <a:p>
            <a:r>
              <a:rPr lang="en-US" sz="2800" b="1" dirty="0" smtClean="0">
                <a:solidFill>
                  <a:srgbClr val="FF0000"/>
                </a:solidFill>
                <a:latin typeface="Garamond" panose="02020404030301010803" pitchFamily="18" charset="0"/>
              </a:rPr>
              <a:t>Session Plan</a:t>
            </a:r>
            <a:endParaRPr lang="en-US" sz="2800" b="1" dirty="0">
              <a:solidFill>
                <a:srgbClr val="FF0000"/>
              </a:solidFill>
              <a:latin typeface="Garamond" panose="02020404030301010803" pitchFamily="18" charset="0"/>
            </a:endParaRPr>
          </a:p>
        </p:txBody>
      </p:sp>
      <p:sp>
        <p:nvSpPr>
          <p:cNvPr id="7" name="TextBox 6"/>
          <p:cNvSpPr txBox="1"/>
          <p:nvPr/>
        </p:nvSpPr>
        <p:spPr>
          <a:xfrm>
            <a:off x="807026" y="751820"/>
            <a:ext cx="7651173" cy="892552"/>
          </a:xfrm>
          <a:prstGeom prst="rect">
            <a:avLst/>
          </a:prstGeom>
          <a:noFill/>
        </p:spPr>
        <p:txBody>
          <a:bodyPr wrap="square" rtlCol="0">
            <a:spAutoFit/>
          </a:bodyPr>
          <a:lstStyle/>
          <a:p>
            <a:pPr marL="514350" indent="-514350">
              <a:buAutoNum type="arabicPeriod"/>
            </a:pPr>
            <a:r>
              <a:rPr lang="en-US" sz="2600" b="1" dirty="0" smtClean="0">
                <a:latin typeface="Garamond" panose="02020404030301010803" pitchFamily="18" charset="0"/>
              </a:rPr>
              <a:t>Startup</a:t>
            </a:r>
          </a:p>
          <a:p>
            <a:pPr marL="514350" indent="-514350">
              <a:buAutoNum type="arabicPeriod"/>
            </a:pPr>
            <a:r>
              <a:rPr lang="en-US" sz="2600" b="1" dirty="0" smtClean="0">
                <a:solidFill>
                  <a:schemeClr val="bg1">
                    <a:lumMod val="85000"/>
                  </a:schemeClr>
                </a:solidFill>
                <a:latin typeface="Garamond" panose="02020404030301010803" pitchFamily="18" charset="0"/>
              </a:rPr>
              <a:t>Ease of Doing Business</a:t>
            </a:r>
            <a:endParaRPr lang="en-US" sz="2600" dirty="0">
              <a:solidFill>
                <a:schemeClr val="bg1">
                  <a:lumMod val="85000"/>
                </a:schemeClr>
              </a:solidFill>
              <a:latin typeface="Garamond" panose="02020404030301010803"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Tree>
    <p:extLst>
      <p:ext uri="{BB962C8B-B14F-4D97-AF65-F5344CB8AC3E}">
        <p14:creationId xmlns:p14="http://schemas.microsoft.com/office/powerpoint/2010/main" val="6583578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5</a:t>
            </a:fld>
            <a:endParaRPr lang="en-US"/>
          </a:p>
        </p:txBody>
      </p:sp>
      <p:sp>
        <p:nvSpPr>
          <p:cNvPr id="6" name="TextBox 5"/>
          <p:cNvSpPr txBox="1"/>
          <p:nvPr/>
        </p:nvSpPr>
        <p:spPr>
          <a:xfrm>
            <a:off x="820882" y="228600"/>
            <a:ext cx="4419600" cy="523220"/>
          </a:xfrm>
          <a:prstGeom prst="rect">
            <a:avLst/>
          </a:prstGeom>
          <a:noFill/>
        </p:spPr>
        <p:txBody>
          <a:bodyPr wrap="square" rtlCol="0">
            <a:spAutoFit/>
          </a:bodyPr>
          <a:lstStyle/>
          <a:p>
            <a:r>
              <a:rPr lang="en-US" sz="2800" b="1" dirty="0" smtClean="0">
                <a:solidFill>
                  <a:srgbClr val="FF0000"/>
                </a:solidFill>
                <a:latin typeface="Garamond" panose="02020404030301010803" pitchFamily="18" charset="0"/>
              </a:rPr>
              <a:t>Points to be pondered upon</a:t>
            </a:r>
            <a:endParaRPr lang="en-US" sz="2800" b="1" dirty="0">
              <a:solidFill>
                <a:srgbClr val="FF0000"/>
              </a:solidFill>
              <a:latin typeface="Garamond" panose="02020404030301010803" pitchFamily="18" charset="0"/>
            </a:endParaRPr>
          </a:p>
        </p:txBody>
      </p:sp>
      <p:sp>
        <p:nvSpPr>
          <p:cNvPr id="7" name="TextBox 6"/>
          <p:cNvSpPr txBox="1"/>
          <p:nvPr/>
        </p:nvSpPr>
        <p:spPr>
          <a:xfrm>
            <a:off x="807026" y="751820"/>
            <a:ext cx="7651173" cy="1107996"/>
          </a:xfrm>
          <a:prstGeom prst="rect">
            <a:avLst/>
          </a:prstGeom>
          <a:noFill/>
        </p:spPr>
        <p:txBody>
          <a:bodyPr wrap="square" rtlCol="0">
            <a:spAutoFit/>
          </a:bodyPr>
          <a:lstStyle/>
          <a:p>
            <a:pPr marL="457200" indent="-457200">
              <a:buAutoNum type="arabicPeriod"/>
            </a:pPr>
            <a:r>
              <a:rPr lang="en-US" sz="2200" dirty="0" smtClean="0">
                <a:latin typeface="Garamond" panose="02020404030301010803" pitchFamily="18" charset="0"/>
              </a:rPr>
              <a:t>What do you mean by startup?</a:t>
            </a:r>
          </a:p>
          <a:p>
            <a:pPr marL="457200" indent="-457200">
              <a:buAutoNum type="arabicPeriod"/>
            </a:pPr>
            <a:r>
              <a:rPr lang="en-US" sz="2200" dirty="0" smtClean="0">
                <a:latin typeface="Garamond" panose="02020404030301010803" pitchFamily="18" charset="0"/>
              </a:rPr>
              <a:t>Why startup needed?</a:t>
            </a:r>
          </a:p>
          <a:p>
            <a:pPr marL="457200" indent="-457200">
              <a:buAutoNum type="arabicPeriod"/>
            </a:pPr>
            <a:r>
              <a:rPr lang="en-US" sz="2200" dirty="0" smtClean="0">
                <a:latin typeface="Garamond" panose="02020404030301010803" pitchFamily="18" charset="0"/>
              </a:rPr>
              <a:t>Why startup succeed?</a:t>
            </a:r>
            <a:endParaRPr lang="en-US" sz="2200" dirty="0">
              <a:latin typeface="Garamond" panose="02020404030301010803"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Tree>
    <p:extLst>
      <p:ext uri="{BB962C8B-B14F-4D97-AF65-F5344CB8AC3E}">
        <p14:creationId xmlns:p14="http://schemas.microsoft.com/office/powerpoint/2010/main" val="7350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6</a:t>
            </a:fld>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3" name="Rectangle 2"/>
          <p:cNvSpPr/>
          <p:nvPr/>
        </p:nvSpPr>
        <p:spPr>
          <a:xfrm>
            <a:off x="777153" y="936480"/>
            <a:ext cx="7500938" cy="4708981"/>
          </a:xfrm>
          <a:prstGeom prst="rect">
            <a:avLst/>
          </a:prstGeom>
        </p:spPr>
        <p:txBody>
          <a:bodyPr wrap="square">
            <a:spAutoFit/>
          </a:bodyPr>
          <a:lstStyle/>
          <a:p>
            <a:pPr algn="just"/>
            <a:r>
              <a:rPr lang="en-US" dirty="0">
                <a:latin typeface="Garamond" panose="02020404030301010803" pitchFamily="18" charset="0"/>
              </a:rPr>
              <a:t>An entity shall be considered as a Startup: </a:t>
            </a:r>
            <a:endParaRPr lang="en-US" dirty="0" smtClean="0">
              <a:latin typeface="Garamond" panose="02020404030301010803" pitchFamily="18" charset="0"/>
            </a:endParaRPr>
          </a:p>
          <a:p>
            <a:pPr algn="just"/>
            <a:endParaRPr lang="en-US" sz="1200" dirty="0" smtClean="0">
              <a:latin typeface="Garamond" panose="02020404030301010803" pitchFamily="18" charset="0"/>
            </a:endParaRPr>
          </a:p>
          <a:p>
            <a:pPr algn="just"/>
            <a:r>
              <a:rPr lang="en-US" dirty="0" err="1" smtClean="0">
                <a:solidFill>
                  <a:srgbClr val="FF0000"/>
                </a:solidFill>
                <a:latin typeface="Garamond" panose="02020404030301010803" pitchFamily="18" charset="0"/>
              </a:rPr>
              <a:t>i</a:t>
            </a:r>
            <a:r>
              <a:rPr lang="en-US" dirty="0" smtClean="0">
                <a:solidFill>
                  <a:srgbClr val="FF0000"/>
                </a:solidFill>
                <a:latin typeface="Garamond" panose="02020404030301010803" pitchFamily="18" charset="0"/>
              </a:rPr>
              <a:t>. </a:t>
            </a:r>
            <a:r>
              <a:rPr lang="en-US" dirty="0" err="1" smtClean="0">
                <a:latin typeface="Garamond" panose="02020404030301010803" pitchFamily="18" charset="0"/>
              </a:rPr>
              <a:t>Upto</a:t>
            </a:r>
            <a:r>
              <a:rPr lang="en-US" dirty="0" smtClean="0">
                <a:latin typeface="Garamond" panose="02020404030301010803" pitchFamily="18" charset="0"/>
              </a:rPr>
              <a:t> </a:t>
            </a:r>
            <a:r>
              <a:rPr lang="en-US" dirty="0">
                <a:latin typeface="Garamond" panose="02020404030301010803" pitchFamily="18" charset="0"/>
              </a:rPr>
              <a:t>a period of </a:t>
            </a:r>
            <a:r>
              <a:rPr lang="en-US" dirty="0" smtClean="0">
                <a:latin typeface="Garamond" panose="02020404030301010803" pitchFamily="18" charset="0"/>
              </a:rPr>
              <a:t>7 </a:t>
            </a:r>
            <a:r>
              <a:rPr lang="en-US" dirty="0">
                <a:latin typeface="Garamond" panose="02020404030301010803" pitchFamily="18" charset="0"/>
              </a:rPr>
              <a:t>years from the date of incorporation/registration, </a:t>
            </a:r>
            <a:endParaRPr lang="en-US" dirty="0" smtClean="0">
              <a:latin typeface="Garamond" panose="02020404030301010803" pitchFamily="18" charset="0"/>
            </a:endParaRPr>
          </a:p>
          <a:p>
            <a:pPr algn="just"/>
            <a:r>
              <a:rPr lang="en-US" dirty="0" smtClean="0">
                <a:latin typeface="Garamond" panose="02020404030301010803" pitchFamily="18" charset="0"/>
              </a:rPr>
              <a:t>if </a:t>
            </a:r>
            <a:r>
              <a:rPr lang="en-US" dirty="0">
                <a:latin typeface="Garamond" panose="02020404030301010803" pitchFamily="18" charset="0"/>
              </a:rPr>
              <a:t>it is incorporated as a private limited company (as defined in the Companies Act, 2013) </a:t>
            </a:r>
            <a:r>
              <a:rPr lang="en-US" b="1" dirty="0">
                <a:latin typeface="Garamond" panose="02020404030301010803" pitchFamily="18" charset="0"/>
              </a:rPr>
              <a:t>or</a:t>
            </a:r>
            <a:r>
              <a:rPr lang="en-US" dirty="0">
                <a:latin typeface="Garamond" panose="02020404030301010803" pitchFamily="18" charset="0"/>
              </a:rPr>
              <a:t> </a:t>
            </a:r>
            <a:r>
              <a:rPr lang="en-US" dirty="0" smtClean="0">
                <a:latin typeface="Garamond" panose="02020404030301010803" pitchFamily="18" charset="0"/>
              </a:rPr>
              <a:t>registered </a:t>
            </a:r>
            <a:r>
              <a:rPr lang="en-US" dirty="0">
                <a:latin typeface="Garamond" panose="02020404030301010803" pitchFamily="18" charset="0"/>
              </a:rPr>
              <a:t>as a partnership firm (registered under section 59 of the Partnership Act, 1932) </a:t>
            </a:r>
            <a:r>
              <a:rPr lang="en-US" b="1" dirty="0">
                <a:latin typeface="Garamond" panose="02020404030301010803" pitchFamily="18" charset="0"/>
              </a:rPr>
              <a:t>or</a:t>
            </a:r>
            <a:r>
              <a:rPr lang="en-US" dirty="0">
                <a:latin typeface="Garamond" panose="02020404030301010803" pitchFamily="18" charset="0"/>
              </a:rPr>
              <a:t> a limited liability partnership (under the Limited Liability Partnership Act, 2008) in India. </a:t>
            </a:r>
            <a:endParaRPr lang="en-US" dirty="0" smtClean="0">
              <a:latin typeface="Garamond" panose="02020404030301010803" pitchFamily="18" charset="0"/>
            </a:endParaRPr>
          </a:p>
          <a:p>
            <a:pPr algn="just"/>
            <a:endParaRPr lang="en-US" dirty="0" smtClean="0">
              <a:latin typeface="Garamond" panose="02020404030301010803" pitchFamily="18" charset="0"/>
            </a:endParaRPr>
          </a:p>
          <a:p>
            <a:pPr algn="just"/>
            <a:r>
              <a:rPr lang="en-US" dirty="0" smtClean="0">
                <a:latin typeface="Garamond" panose="02020404030301010803" pitchFamily="18" charset="0"/>
              </a:rPr>
              <a:t>In </a:t>
            </a:r>
            <a:r>
              <a:rPr lang="en-US" dirty="0">
                <a:latin typeface="Garamond" panose="02020404030301010803" pitchFamily="18" charset="0"/>
              </a:rPr>
              <a:t>the case of Startups in the biotechnology sector, the period shall be </a:t>
            </a:r>
            <a:r>
              <a:rPr lang="en-US" dirty="0" err="1">
                <a:latin typeface="Garamond" panose="02020404030301010803" pitchFamily="18" charset="0"/>
              </a:rPr>
              <a:t>upto</a:t>
            </a:r>
            <a:r>
              <a:rPr lang="en-US" dirty="0">
                <a:latin typeface="Garamond" panose="02020404030301010803" pitchFamily="18" charset="0"/>
              </a:rPr>
              <a:t> </a:t>
            </a:r>
            <a:r>
              <a:rPr lang="en-US" dirty="0" smtClean="0">
                <a:latin typeface="Garamond" panose="02020404030301010803" pitchFamily="18" charset="0"/>
              </a:rPr>
              <a:t>10 </a:t>
            </a:r>
            <a:r>
              <a:rPr lang="en-US" dirty="0">
                <a:latin typeface="Garamond" panose="02020404030301010803" pitchFamily="18" charset="0"/>
              </a:rPr>
              <a:t>years from the date of its incorporation/ registration. </a:t>
            </a:r>
            <a:endParaRPr lang="en-US" dirty="0" smtClean="0">
              <a:latin typeface="Garamond" panose="02020404030301010803" pitchFamily="18" charset="0"/>
            </a:endParaRPr>
          </a:p>
          <a:p>
            <a:pPr algn="just"/>
            <a:endParaRPr lang="en-US" sz="1200" dirty="0">
              <a:latin typeface="Garamond" panose="02020404030301010803" pitchFamily="18" charset="0"/>
            </a:endParaRPr>
          </a:p>
          <a:p>
            <a:pPr algn="just"/>
            <a:r>
              <a:rPr lang="en-US" dirty="0" smtClean="0">
                <a:solidFill>
                  <a:srgbClr val="FF0000"/>
                </a:solidFill>
                <a:latin typeface="Garamond" panose="02020404030301010803" pitchFamily="18" charset="0"/>
              </a:rPr>
              <a:t>ii</a:t>
            </a:r>
            <a:r>
              <a:rPr lang="en-US" dirty="0">
                <a:solidFill>
                  <a:srgbClr val="FF0000"/>
                </a:solidFill>
                <a:latin typeface="Garamond" panose="02020404030301010803" pitchFamily="18" charset="0"/>
              </a:rPr>
              <a:t>. </a:t>
            </a:r>
            <a:r>
              <a:rPr lang="en-US" dirty="0">
                <a:latin typeface="Garamond" panose="02020404030301010803" pitchFamily="18" charset="0"/>
              </a:rPr>
              <a:t>Turnover of the entity for any of the financial years since incorporation/ registration has not exceeded </a:t>
            </a:r>
            <a:r>
              <a:rPr lang="en-US" dirty="0" err="1">
                <a:latin typeface="Garamond" panose="02020404030301010803" pitchFamily="18" charset="0"/>
              </a:rPr>
              <a:t>Rs</a:t>
            </a:r>
            <a:r>
              <a:rPr lang="en-US" dirty="0">
                <a:latin typeface="Garamond" panose="02020404030301010803" pitchFamily="18" charset="0"/>
              </a:rPr>
              <a:t>. 25 crore </a:t>
            </a:r>
            <a:endParaRPr lang="en-US" dirty="0" smtClean="0">
              <a:latin typeface="Garamond" panose="02020404030301010803" pitchFamily="18" charset="0"/>
            </a:endParaRPr>
          </a:p>
          <a:p>
            <a:pPr algn="just"/>
            <a:endParaRPr lang="en-US" sz="1200" dirty="0">
              <a:latin typeface="Garamond" panose="02020404030301010803" pitchFamily="18" charset="0"/>
            </a:endParaRPr>
          </a:p>
          <a:p>
            <a:pPr algn="just"/>
            <a:r>
              <a:rPr lang="en-US" dirty="0" smtClean="0">
                <a:solidFill>
                  <a:srgbClr val="FF0000"/>
                </a:solidFill>
                <a:latin typeface="Garamond" panose="02020404030301010803" pitchFamily="18" charset="0"/>
              </a:rPr>
              <a:t>iii</a:t>
            </a:r>
            <a:r>
              <a:rPr lang="en-US" dirty="0">
                <a:solidFill>
                  <a:srgbClr val="FF0000"/>
                </a:solidFill>
                <a:latin typeface="Garamond" panose="02020404030301010803" pitchFamily="18" charset="0"/>
              </a:rPr>
              <a:t>. </a:t>
            </a:r>
            <a:r>
              <a:rPr lang="en-US" dirty="0">
                <a:latin typeface="Garamond" panose="02020404030301010803" pitchFamily="18" charset="0"/>
              </a:rPr>
              <a:t>Entity is working towards innovation, development or improvement of products or processes or services, or if it is a scalable business model with a high potential of employment generation or wealth creation. </a:t>
            </a:r>
            <a:endParaRPr lang="en-US" dirty="0" smtClean="0">
              <a:latin typeface="Garamond" panose="02020404030301010803" pitchFamily="18" charset="0"/>
            </a:endParaRPr>
          </a:p>
          <a:p>
            <a:pPr algn="just"/>
            <a:endParaRPr lang="en-US" sz="1200" dirty="0">
              <a:latin typeface="Garamond" panose="02020404030301010803" pitchFamily="18" charset="0"/>
            </a:endParaRPr>
          </a:p>
        </p:txBody>
      </p:sp>
      <p:sp>
        <p:nvSpPr>
          <p:cNvPr id="5" name="Rectangle 4"/>
          <p:cNvSpPr/>
          <p:nvPr/>
        </p:nvSpPr>
        <p:spPr>
          <a:xfrm>
            <a:off x="1336098" y="6335568"/>
            <a:ext cx="7551593" cy="276999"/>
          </a:xfrm>
          <a:prstGeom prst="rect">
            <a:avLst/>
          </a:prstGeom>
        </p:spPr>
        <p:txBody>
          <a:bodyPr wrap="square">
            <a:spAutoFit/>
          </a:bodyPr>
          <a:lstStyle/>
          <a:p>
            <a:r>
              <a:rPr lang="en-US" sz="1200" dirty="0">
                <a:latin typeface="Garamond" panose="02020404030301010803" pitchFamily="18" charset="0"/>
              </a:rPr>
              <a:t>https://dipp.gov.in/sites/default/files/Startup_Notification11April2018_0.pdf</a:t>
            </a:r>
          </a:p>
        </p:txBody>
      </p:sp>
      <p:sp>
        <p:nvSpPr>
          <p:cNvPr id="10" name="Rectangle 9"/>
          <p:cNvSpPr/>
          <p:nvPr/>
        </p:nvSpPr>
        <p:spPr>
          <a:xfrm>
            <a:off x="777152" y="252049"/>
            <a:ext cx="7681047" cy="646331"/>
          </a:xfrm>
          <a:prstGeom prst="rect">
            <a:avLst/>
          </a:prstGeom>
        </p:spPr>
        <p:txBody>
          <a:bodyPr wrap="square">
            <a:spAutoFit/>
          </a:bodyPr>
          <a:lstStyle/>
          <a:p>
            <a:r>
              <a:rPr lang="en-US" b="1" dirty="0">
                <a:solidFill>
                  <a:srgbClr val="FF0000"/>
                </a:solidFill>
                <a:latin typeface="Garamond" panose="02020404030301010803" pitchFamily="18" charset="0"/>
              </a:rPr>
              <a:t>MINISTRY OF COMMERCE AND INDUSTRY (Department of Industrial Policy and Promotion) NOTIFICATION New Delhi, the 11th April, 2018 </a:t>
            </a:r>
          </a:p>
        </p:txBody>
      </p:sp>
      <p:sp>
        <p:nvSpPr>
          <p:cNvPr id="11" name="TextBox 10"/>
          <p:cNvSpPr txBox="1"/>
          <p:nvPr/>
        </p:nvSpPr>
        <p:spPr>
          <a:xfrm>
            <a:off x="7239000" y="6198535"/>
            <a:ext cx="890155" cy="338554"/>
          </a:xfrm>
          <a:prstGeom prst="rect">
            <a:avLst/>
          </a:prstGeom>
          <a:noFill/>
        </p:spPr>
        <p:txBody>
          <a:bodyPr wrap="square" rtlCol="0">
            <a:spAutoFit/>
          </a:bodyPr>
          <a:lstStyle/>
          <a:p>
            <a:r>
              <a:rPr lang="en-US" sz="1600" dirty="0" err="1" smtClean="0">
                <a:latin typeface="Garamond" panose="02020404030301010803" pitchFamily="18" charset="0"/>
              </a:rPr>
              <a:t>Cont</a:t>
            </a:r>
            <a:r>
              <a:rPr lang="en-US" sz="1600" dirty="0" smtClean="0">
                <a:latin typeface="Garamond" panose="02020404030301010803" pitchFamily="18" charset="0"/>
              </a:rPr>
              <a:t>…</a:t>
            </a:r>
            <a:endParaRPr lang="en-US" sz="1600" dirty="0">
              <a:latin typeface="Garamond" panose="02020404030301010803" pitchFamily="18" charset="0"/>
            </a:endParaRPr>
          </a:p>
        </p:txBody>
      </p:sp>
    </p:spTree>
    <p:extLst>
      <p:ext uri="{BB962C8B-B14F-4D97-AF65-F5344CB8AC3E}">
        <p14:creationId xmlns:p14="http://schemas.microsoft.com/office/powerpoint/2010/main" val="955245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7</a:t>
            </a:fld>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sp>
        <p:nvSpPr>
          <p:cNvPr id="3" name="Rectangle 2"/>
          <p:cNvSpPr/>
          <p:nvPr/>
        </p:nvSpPr>
        <p:spPr>
          <a:xfrm>
            <a:off x="777153" y="1231880"/>
            <a:ext cx="7500938" cy="3416320"/>
          </a:xfrm>
          <a:prstGeom prst="rect">
            <a:avLst/>
          </a:prstGeom>
        </p:spPr>
        <p:txBody>
          <a:bodyPr wrap="square">
            <a:spAutoFit/>
          </a:bodyPr>
          <a:lstStyle/>
          <a:p>
            <a:pPr algn="just"/>
            <a:r>
              <a:rPr lang="en-US" dirty="0" smtClean="0">
                <a:latin typeface="Garamond" panose="02020404030301010803" pitchFamily="18" charset="0"/>
              </a:rPr>
              <a:t>Provided </a:t>
            </a:r>
            <a:r>
              <a:rPr lang="en-US" dirty="0">
                <a:latin typeface="Garamond" panose="02020404030301010803" pitchFamily="18" charset="0"/>
              </a:rPr>
              <a:t>that an entity formed by splitting up or reconstruction of an existing business shall not be considered a ‘Startup’. </a:t>
            </a:r>
            <a:endParaRPr lang="en-US" dirty="0" smtClean="0">
              <a:latin typeface="Garamond" panose="02020404030301010803" pitchFamily="18" charset="0"/>
            </a:endParaRPr>
          </a:p>
          <a:p>
            <a:pPr algn="just"/>
            <a:endParaRPr lang="en-US" dirty="0">
              <a:latin typeface="Garamond" panose="02020404030301010803" pitchFamily="18" charset="0"/>
            </a:endParaRPr>
          </a:p>
          <a:p>
            <a:pPr algn="just"/>
            <a:r>
              <a:rPr lang="en-US" b="1" dirty="0" smtClean="0">
                <a:latin typeface="Garamond" panose="02020404030301010803" pitchFamily="18" charset="0"/>
              </a:rPr>
              <a:t>Explanation</a:t>
            </a:r>
          </a:p>
          <a:p>
            <a:pPr algn="just"/>
            <a:endParaRPr lang="en-US" dirty="0">
              <a:latin typeface="Garamond" panose="02020404030301010803" pitchFamily="18" charset="0"/>
            </a:endParaRPr>
          </a:p>
          <a:p>
            <a:pPr algn="just"/>
            <a:r>
              <a:rPr lang="en-US" dirty="0" smtClean="0">
                <a:latin typeface="Garamond" panose="02020404030301010803" pitchFamily="18" charset="0"/>
              </a:rPr>
              <a:t>An </a:t>
            </a:r>
            <a:r>
              <a:rPr lang="en-US" dirty="0">
                <a:latin typeface="Garamond" panose="02020404030301010803" pitchFamily="18" charset="0"/>
              </a:rPr>
              <a:t>entity shall cease to be a Startup on completion of 7</a:t>
            </a:r>
            <a:r>
              <a:rPr lang="en-US" dirty="0" smtClean="0">
                <a:latin typeface="Garamond" panose="02020404030301010803" pitchFamily="18" charset="0"/>
              </a:rPr>
              <a:t> </a:t>
            </a:r>
            <a:r>
              <a:rPr lang="en-US" dirty="0">
                <a:latin typeface="Garamond" panose="02020404030301010803" pitchFamily="18" charset="0"/>
              </a:rPr>
              <a:t>years from the date of its incorporation/ registration or if its turnover for any previous year exceeds Rupees 25 crore. </a:t>
            </a:r>
            <a:endParaRPr lang="en-US" dirty="0" smtClean="0">
              <a:latin typeface="Garamond" panose="02020404030301010803" pitchFamily="18" charset="0"/>
            </a:endParaRPr>
          </a:p>
          <a:p>
            <a:pPr algn="just"/>
            <a:endParaRPr lang="en-US" dirty="0">
              <a:latin typeface="Garamond" panose="02020404030301010803" pitchFamily="18" charset="0"/>
            </a:endParaRPr>
          </a:p>
          <a:p>
            <a:pPr algn="just"/>
            <a:r>
              <a:rPr lang="en-US" dirty="0" smtClean="0">
                <a:latin typeface="Garamond" panose="02020404030301010803" pitchFamily="18" charset="0"/>
              </a:rPr>
              <a:t>In </a:t>
            </a:r>
            <a:r>
              <a:rPr lang="en-US" dirty="0">
                <a:latin typeface="Garamond" panose="02020404030301010803" pitchFamily="18" charset="0"/>
              </a:rPr>
              <a:t>respect of Startups in the biotechnology sector, an entity shall cease to be a Startup on completion of </a:t>
            </a:r>
            <a:r>
              <a:rPr lang="en-US" dirty="0" smtClean="0">
                <a:latin typeface="Garamond" panose="02020404030301010803" pitchFamily="18" charset="0"/>
              </a:rPr>
              <a:t>10 </a:t>
            </a:r>
            <a:r>
              <a:rPr lang="en-US" dirty="0">
                <a:latin typeface="Garamond" panose="02020404030301010803" pitchFamily="18" charset="0"/>
              </a:rPr>
              <a:t>years from the date of its incorporation/ registration or if its turnover for any previous year exceeds </a:t>
            </a:r>
            <a:r>
              <a:rPr lang="en-US" dirty="0" err="1">
                <a:latin typeface="Garamond" panose="02020404030301010803" pitchFamily="18" charset="0"/>
              </a:rPr>
              <a:t>Rs</a:t>
            </a:r>
            <a:r>
              <a:rPr lang="en-US" dirty="0">
                <a:latin typeface="Garamond" panose="02020404030301010803" pitchFamily="18" charset="0"/>
              </a:rPr>
              <a:t>. 25 crore. </a:t>
            </a:r>
          </a:p>
        </p:txBody>
      </p:sp>
      <p:sp>
        <p:nvSpPr>
          <p:cNvPr id="5" name="Rectangle 4"/>
          <p:cNvSpPr/>
          <p:nvPr/>
        </p:nvSpPr>
        <p:spPr>
          <a:xfrm>
            <a:off x="1336098" y="6335568"/>
            <a:ext cx="7551593" cy="276999"/>
          </a:xfrm>
          <a:prstGeom prst="rect">
            <a:avLst/>
          </a:prstGeom>
        </p:spPr>
        <p:txBody>
          <a:bodyPr wrap="square">
            <a:spAutoFit/>
          </a:bodyPr>
          <a:lstStyle/>
          <a:p>
            <a:r>
              <a:rPr lang="en-US" sz="1200" dirty="0">
                <a:latin typeface="Garamond" panose="02020404030301010803" pitchFamily="18" charset="0"/>
              </a:rPr>
              <a:t>https://dipp.gov.in/sites/default/files/Startup_Notification11April2018_0.pdf</a:t>
            </a:r>
          </a:p>
        </p:txBody>
      </p:sp>
      <p:sp>
        <p:nvSpPr>
          <p:cNvPr id="10" name="Rectangle 9"/>
          <p:cNvSpPr/>
          <p:nvPr/>
        </p:nvSpPr>
        <p:spPr>
          <a:xfrm>
            <a:off x="777152" y="493329"/>
            <a:ext cx="7757247" cy="646331"/>
          </a:xfrm>
          <a:prstGeom prst="rect">
            <a:avLst/>
          </a:prstGeom>
        </p:spPr>
        <p:txBody>
          <a:bodyPr wrap="square">
            <a:spAutoFit/>
          </a:bodyPr>
          <a:lstStyle/>
          <a:p>
            <a:r>
              <a:rPr lang="en-US" b="1" dirty="0">
                <a:solidFill>
                  <a:srgbClr val="FF0000"/>
                </a:solidFill>
                <a:latin typeface="Garamond" panose="02020404030301010803" pitchFamily="18" charset="0"/>
              </a:rPr>
              <a:t>MINISTRY OF COMMERCE AND INDUSTRY (Department of Industrial Policy and Promotion) NOTIFICATION New Delhi, the 11th April, 2018 </a:t>
            </a:r>
          </a:p>
        </p:txBody>
      </p:sp>
      <p:sp>
        <p:nvSpPr>
          <p:cNvPr id="11" name="TextBox 10"/>
          <p:cNvSpPr txBox="1"/>
          <p:nvPr/>
        </p:nvSpPr>
        <p:spPr>
          <a:xfrm>
            <a:off x="777153" y="-7239"/>
            <a:ext cx="890155" cy="338554"/>
          </a:xfrm>
          <a:prstGeom prst="rect">
            <a:avLst/>
          </a:prstGeom>
          <a:noFill/>
        </p:spPr>
        <p:txBody>
          <a:bodyPr wrap="square" rtlCol="0">
            <a:spAutoFit/>
          </a:bodyPr>
          <a:lstStyle/>
          <a:p>
            <a:r>
              <a:rPr lang="en-US" sz="1600" dirty="0" err="1" smtClean="0">
                <a:latin typeface="Garamond" panose="02020404030301010803" pitchFamily="18" charset="0"/>
              </a:rPr>
              <a:t>Cont</a:t>
            </a:r>
            <a:r>
              <a:rPr lang="en-US" sz="1600" dirty="0" smtClean="0">
                <a:latin typeface="Garamond" panose="02020404030301010803" pitchFamily="18" charset="0"/>
              </a:rPr>
              <a:t>…</a:t>
            </a:r>
            <a:endParaRPr lang="en-US" sz="1600" dirty="0">
              <a:latin typeface="Garamond" panose="02020404030301010803" pitchFamily="18" charset="0"/>
            </a:endParaRPr>
          </a:p>
        </p:txBody>
      </p:sp>
    </p:spTree>
    <p:extLst>
      <p:ext uri="{BB962C8B-B14F-4D97-AF65-F5344CB8AC3E}">
        <p14:creationId xmlns:p14="http://schemas.microsoft.com/office/powerpoint/2010/main" val="2092359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8</a:t>
            </a:fld>
            <a:endParaRPr lang="en-US"/>
          </a:p>
        </p:txBody>
      </p:sp>
      <p:sp>
        <p:nvSpPr>
          <p:cNvPr id="6" name="TextBox 5"/>
          <p:cNvSpPr txBox="1"/>
          <p:nvPr/>
        </p:nvSpPr>
        <p:spPr>
          <a:xfrm>
            <a:off x="820882" y="228600"/>
            <a:ext cx="5351318" cy="523220"/>
          </a:xfrm>
          <a:prstGeom prst="rect">
            <a:avLst/>
          </a:prstGeom>
          <a:noFill/>
        </p:spPr>
        <p:txBody>
          <a:bodyPr wrap="square" rtlCol="0">
            <a:spAutoFit/>
          </a:bodyPr>
          <a:lstStyle/>
          <a:p>
            <a:r>
              <a:rPr lang="en-US" sz="2800" b="1" dirty="0" smtClean="0">
                <a:solidFill>
                  <a:srgbClr val="FF0000"/>
                </a:solidFill>
                <a:latin typeface="Garamond" panose="02020404030301010803" pitchFamily="18" charset="0"/>
              </a:rPr>
              <a:t>Startups by GNLU Students</a:t>
            </a:r>
            <a:endParaRPr lang="en-US" sz="2800" b="1" dirty="0">
              <a:solidFill>
                <a:srgbClr val="FF0000"/>
              </a:solidFill>
              <a:latin typeface="Garamond" panose="02020404030301010803"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pic>
        <p:nvPicPr>
          <p:cNvPr id="5" name="Picture 4"/>
          <p:cNvPicPr>
            <a:picLocks noChangeAspect="1"/>
          </p:cNvPicPr>
          <p:nvPr/>
        </p:nvPicPr>
        <p:blipFill>
          <a:blip r:embed="rId4"/>
          <a:stretch>
            <a:fillRect/>
          </a:stretch>
        </p:blipFill>
        <p:spPr>
          <a:xfrm>
            <a:off x="914400" y="990600"/>
            <a:ext cx="2057400" cy="1159889"/>
          </a:xfrm>
          <a:prstGeom prst="rect">
            <a:avLst/>
          </a:prstGeom>
        </p:spPr>
      </p:pic>
      <p:pic>
        <p:nvPicPr>
          <p:cNvPr id="11" name="Picture 10"/>
          <p:cNvPicPr>
            <a:picLocks noChangeAspect="1"/>
          </p:cNvPicPr>
          <p:nvPr/>
        </p:nvPicPr>
        <p:blipFill>
          <a:blip r:embed="rId5"/>
          <a:stretch>
            <a:fillRect/>
          </a:stretch>
        </p:blipFill>
        <p:spPr>
          <a:xfrm>
            <a:off x="953683" y="2389269"/>
            <a:ext cx="2018117" cy="1420731"/>
          </a:xfrm>
          <a:prstGeom prst="rect">
            <a:avLst/>
          </a:prstGeom>
        </p:spPr>
      </p:pic>
      <p:pic>
        <p:nvPicPr>
          <p:cNvPr id="13" name="Picture 12"/>
          <p:cNvPicPr>
            <a:picLocks noChangeAspect="1"/>
          </p:cNvPicPr>
          <p:nvPr/>
        </p:nvPicPr>
        <p:blipFill>
          <a:blip r:embed="rId6"/>
          <a:stretch>
            <a:fillRect/>
          </a:stretch>
        </p:blipFill>
        <p:spPr>
          <a:xfrm>
            <a:off x="3742031" y="639492"/>
            <a:ext cx="1891003" cy="1891003"/>
          </a:xfrm>
          <a:prstGeom prst="rect">
            <a:avLst/>
          </a:prstGeom>
        </p:spPr>
      </p:pic>
      <p:pic>
        <p:nvPicPr>
          <p:cNvPr id="14" name="Picture 13"/>
          <p:cNvPicPr>
            <a:picLocks noChangeAspect="1"/>
          </p:cNvPicPr>
          <p:nvPr/>
        </p:nvPicPr>
        <p:blipFill>
          <a:blip r:embed="rId7"/>
          <a:stretch>
            <a:fillRect/>
          </a:stretch>
        </p:blipFill>
        <p:spPr>
          <a:xfrm>
            <a:off x="6778442" y="481535"/>
            <a:ext cx="1471613" cy="1471613"/>
          </a:xfrm>
          <a:prstGeom prst="rect">
            <a:avLst/>
          </a:prstGeom>
        </p:spPr>
      </p:pic>
      <p:pic>
        <p:nvPicPr>
          <p:cNvPr id="15" name="Picture 14"/>
          <p:cNvPicPr>
            <a:picLocks noChangeAspect="1"/>
          </p:cNvPicPr>
          <p:nvPr/>
        </p:nvPicPr>
        <p:blipFill>
          <a:blip r:embed="rId8"/>
          <a:stretch>
            <a:fillRect/>
          </a:stretch>
        </p:blipFill>
        <p:spPr>
          <a:xfrm>
            <a:off x="6722710" y="2193447"/>
            <a:ext cx="1675369" cy="2372204"/>
          </a:xfrm>
          <a:prstGeom prst="rect">
            <a:avLst/>
          </a:prstGeom>
        </p:spPr>
      </p:pic>
      <p:sp>
        <p:nvSpPr>
          <p:cNvPr id="16" name="TextBox 15"/>
          <p:cNvSpPr txBox="1"/>
          <p:nvPr/>
        </p:nvSpPr>
        <p:spPr>
          <a:xfrm>
            <a:off x="1066800" y="5932822"/>
            <a:ext cx="1905000" cy="369332"/>
          </a:xfrm>
          <a:prstGeom prst="rect">
            <a:avLst/>
          </a:prstGeom>
          <a:noFill/>
        </p:spPr>
        <p:txBody>
          <a:bodyPr wrap="square" rtlCol="0">
            <a:spAutoFit/>
          </a:bodyPr>
          <a:lstStyle/>
          <a:p>
            <a:pPr algn="ctr"/>
            <a:r>
              <a:rPr lang="en-US" dirty="0" smtClean="0"/>
              <a:t>Legal Intern</a:t>
            </a:r>
            <a:endParaRPr lang="en-US" dirty="0"/>
          </a:p>
        </p:txBody>
      </p:sp>
      <p:sp>
        <p:nvSpPr>
          <p:cNvPr id="17" name="TextBox 16"/>
          <p:cNvSpPr txBox="1"/>
          <p:nvPr/>
        </p:nvSpPr>
        <p:spPr>
          <a:xfrm>
            <a:off x="2837473" y="5932822"/>
            <a:ext cx="1905000" cy="369332"/>
          </a:xfrm>
          <a:prstGeom prst="rect">
            <a:avLst/>
          </a:prstGeom>
          <a:noFill/>
        </p:spPr>
        <p:txBody>
          <a:bodyPr wrap="square" rtlCol="0">
            <a:spAutoFit/>
          </a:bodyPr>
          <a:lstStyle/>
          <a:p>
            <a:pPr algn="ctr"/>
            <a:r>
              <a:rPr lang="en-US" dirty="0" smtClean="0"/>
              <a:t>ADR India</a:t>
            </a:r>
            <a:endParaRPr lang="en-US" dirty="0"/>
          </a:p>
        </p:txBody>
      </p:sp>
      <p:pic>
        <p:nvPicPr>
          <p:cNvPr id="18" name="Picture 17"/>
          <p:cNvPicPr>
            <a:picLocks noChangeAspect="1"/>
          </p:cNvPicPr>
          <p:nvPr/>
        </p:nvPicPr>
        <p:blipFill>
          <a:blip r:embed="rId9"/>
          <a:stretch>
            <a:fillRect/>
          </a:stretch>
        </p:blipFill>
        <p:spPr>
          <a:xfrm>
            <a:off x="3473895" y="2788078"/>
            <a:ext cx="2698305" cy="672621"/>
          </a:xfrm>
          <a:prstGeom prst="rect">
            <a:avLst/>
          </a:prstGeom>
        </p:spPr>
      </p:pic>
      <p:pic>
        <p:nvPicPr>
          <p:cNvPr id="19" name="Picture 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011058" y="4075006"/>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265734" y="4137378"/>
            <a:ext cx="1138238"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12"/>
          <a:stretch>
            <a:fillRect/>
          </a:stretch>
        </p:blipFill>
        <p:spPr>
          <a:xfrm>
            <a:off x="4823047" y="4117087"/>
            <a:ext cx="1321594" cy="1486793"/>
          </a:xfrm>
          <a:prstGeom prst="rect">
            <a:avLst/>
          </a:prstGeom>
        </p:spPr>
      </p:pic>
      <p:pic>
        <p:nvPicPr>
          <p:cNvPr id="23" name="Picture 22"/>
          <p:cNvPicPr>
            <a:picLocks noChangeAspect="1"/>
          </p:cNvPicPr>
          <p:nvPr/>
        </p:nvPicPr>
        <p:blipFill>
          <a:blip r:embed="rId13"/>
          <a:stretch>
            <a:fillRect/>
          </a:stretch>
        </p:blipFill>
        <p:spPr>
          <a:xfrm>
            <a:off x="6872522" y="5185879"/>
            <a:ext cx="1494956" cy="906034"/>
          </a:xfrm>
          <a:prstGeom prst="rect">
            <a:avLst/>
          </a:prstGeom>
        </p:spPr>
      </p:pic>
    </p:spTree>
    <p:extLst>
      <p:ext uri="{BB962C8B-B14F-4D97-AF65-F5344CB8AC3E}">
        <p14:creationId xmlns:p14="http://schemas.microsoft.com/office/powerpoint/2010/main" val="24259295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p:nvSpPr>
        <p:spPr>
          <a:xfrm>
            <a:off x="8745682" y="13855"/>
            <a:ext cx="381000" cy="6858000"/>
          </a:xfrm>
          <a:prstGeom prst="rect">
            <a:avLst/>
          </a:prstGeom>
          <a:solidFill>
            <a:srgbClr val="003399"/>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048580"/>
            <a:ext cx="695325" cy="67289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800" y="620260"/>
            <a:ext cx="1447800" cy="1976247"/>
          </a:xfrm>
          <a:prstGeom prst="rect">
            <a:avLst/>
          </a:prstGeom>
        </p:spPr>
      </p:pic>
      <p:sp>
        <p:nvSpPr>
          <p:cNvPr id="11" name="Rectangle 10">
            <a:extLst>
              <a:ext uri="{FF2B5EF4-FFF2-40B4-BE49-F238E27FC236}">
                <a16:creationId xmlns:a16="http://schemas.microsoft.com/office/drawing/2014/main" xmlns="" id="{DF0C5258-F127-4B99-9B98-96F9FE0EADFF}"/>
              </a:ext>
            </a:extLst>
          </p:cNvPr>
          <p:cNvSpPr/>
          <p:nvPr/>
        </p:nvSpPr>
        <p:spPr>
          <a:xfrm>
            <a:off x="838200" y="4386681"/>
            <a:ext cx="8610600" cy="1754326"/>
          </a:xfrm>
          <a:prstGeom prst="rect">
            <a:avLst/>
          </a:prstGeom>
        </p:spPr>
        <p:txBody>
          <a:bodyPr wrap="square">
            <a:spAutoFit/>
          </a:bodyPr>
          <a:lstStyle/>
          <a:p>
            <a:r>
              <a:rPr lang="en-US" b="1" dirty="0" err="1" smtClean="0">
                <a:latin typeface="Garamond" panose="02020404030301010803" pitchFamily="18" charset="0"/>
              </a:rPr>
              <a:t>IncMent</a:t>
            </a:r>
            <a:r>
              <a:rPr lang="en-US" dirty="0" smtClean="0">
                <a:latin typeface="Garamond" panose="02020404030301010803" pitchFamily="18" charset="0"/>
              </a:rPr>
              <a:t> </a:t>
            </a:r>
            <a:r>
              <a:rPr lang="en-US" dirty="0">
                <a:latin typeface="Garamond" panose="02020404030301010803" pitchFamily="18" charset="0"/>
              </a:rPr>
              <a:t>- Incubation &amp; </a:t>
            </a:r>
            <a:r>
              <a:rPr lang="en-US" dirty="0" smtClean="0">
                <a:latin typeface="Garamond" panose="02020404030301010803" pitchFamily="18" charset="0"/>
              </a:rPr>
              <a:t>Mentorship, it </a:t>
            </a:r>
            <a:r>
              <a:rPr lang="en-US" dirty="0">
                <a:latin typeface="Garamond" panose="02020404030301010803" pitchFamily="18" charset="0"/>
              </a:rPr>
              <a:t>will incubate and mentor the startups. </a:t>
            </a:r>
            <a:endParaRPr lang="en-US" dirty="0" smtClean="0">
              <a:latin typeface="Garamond" panose="02020404030301010803" pitchFamily="18" charset="0"/>
            </a:endParaRPr>
          </a:p>
          <a:p>
            <a:endParaRPr lang="en-US" dirty="0">
              <a:latin typeface="Garamond" panose="02020404030301010803" pitchFamily="18" charset="0"/>
            </a:endParaRPr>
          </a:p>
          <a:p>
            <a:r>
              <a:rPr lang="en-US" b="1" dirty="0" smtClean="0">
                <a:latin typeface="Garamond" panose="02020404030301010803" pitchFamily="18" charset="0"/>
              </a:rPr>
              <a:t>E-Cell</a:t>
            </a:r>
            <a:r>
              <a:rPr lang="en-US" dirty="0" smtClean="0">
                <a:latin typeface="Garamond" panose="02020404030301010803" pitchFamily="18" charset="0"/>
              </a:rPr>
              <a:t> </a:t>
            </a:r>
            <a:r>
              <a:rPr lang="en-US" dirty="0">
                <a:latin typeface="Garamond" panose="02020404030301010803" pitchFamily="18" charset="0"/>
              </a:rPr>
              <a:t>- Inculcate and promote culture of entrepreneurship by way of forming Entrepreneurship </a:t>
            </a:r>
            <a:r>
              <a:rPr lang="en-US" dirty="0" smtClean="0">
                <a:latin typeface="Garamond" panose="02020404030301010803" pitchFamily="18" charset="0"/>
              </a:rPr>
              <a:t>Cell, </a:t>
            </a:r>
            <a:r>
              <a:rPr lang="en-US" dirty="0">
                <a:latin typeface="Garamond" panose="02020404030301010803" pitchFamily="18" charset="0"/>
              </a:rPr>
              <a:t>consisting of law and management students of the </a:t>
            </a:r>
            <a:r>
              <a:rPr lang="en-US" dirty="0" smtClean="0">
                <a:latin typeface="Garamond" panose="02020404030301010803" pitchFamily="18" charset="0"/>
              </a:rPr>
              <a:t>university. </a:t>
            </a:r>
          </a:p>
          <a:p>
            <a:endParaRPr lang="en-US" dirty="0">
              <a:latin typeface="Garamond" panose="02020404030301010803" pitchFamily="18" charset="0"/>
            </a:endParaRPr>
          </a:p>
          <a:p>
            <a:r>
              <a:rPr lang="en-US" b="1" dirty="0" smtClean="0">
                <a:latin typeface="Garamond" panose="02020404030301010803" pitchFamily="18" charset="0"/>
              </a:rPr>
              <a:t>Research -</a:t>
            </a:r>
            <a:r>
              <a:rPr lang="en-US" dirty="0" smtClean="0">
                <a:latin typeface="Garamond" panose="02020404030301010803" pitchFamily="18" charset="0"/>
              </a:rPr>
              <a:t> On </a:t>
            </a:r>
            <a:r>
              <a:rPr lang="en-US" dirty="0">
                <a:latin typeface="Garamond" panose="02020404030301010803" pitchFamily="18" charset="0"/>
              </a:rPr>
              <a:t>entrepreneurship and allied aspects</a:t>
            </a:r>
          </a:p>
        </p:txBody>
      </p:sp>
      <p:grpSp>
        <p:nvGrpSpPr>
          <p:cNvPr id="23" name="Group 22"/>
          <p:cNvGrpSpPr/>
          <p:nvPr/>
        </p:nvGrpSpPr>
        <p:grpSpPr>
          <a:xfrm>
            <a:off x="1066800" y="2596507"/>
            <a:ext cx="7060623" cy="1468595"/>
            <a:chOff x="1066800" y="2596507"/>
            <a:chExt cx="7060623" cy="1468595"/>
          </a:xfrm>
          <a:solidFill>
            <a:srgbClr val="002060"/>
          </a:solidFill>
        </p:grpSpPr>
        <p:sp>
          <p:nvSpPr>
            <p:cNvPr id="13" name="Rounded Rectangle 12"/>
            <p:cNvSpPr/>
            <p:nvPr/>
          </p:nvSpPr>
          <p:spPr>
            <a:xfrm>
              <a:off x="1066800" y="3246564"/>
              <a:ext cx="1924050" cy="818538"/>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IncMent</a:t>
              </a:r>
              <a:endParaRPr lang="en-US" dirty="0"/>
            </a:p>
          </p:txBody>
        </p:sp>
        <p:sp>
          <p:nvSpPr>
            <p:cNvPr id="14" name="Rounded Rectangle 13"/>
            <p:cNvSpPr/>
            <p:nvPr/>
          </p:nvSpPr>
          <p:spPr>
            <a:xfrm>
              <a:off x="3640282" y="3201220"/>
              <a:ext cx="1924050" cy="818538"/>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E-Cell</a:t>
              </a:r>
              <a:endParaRPr lang="en-US" dirty="0"/>
            </a:p>
          </p:txBody>
        </p:sp>
        <p:sp>
          <p:nvSpPr>
            <p:cNvPr id="15" name="Rounded Rectangle 14"/>
            <p:cNvSpPr/>
            <p:nvPr/>
          </p:nvSpPr>
          <p:spPr>
            <a:xfrm>
              <a:off x="6203373" y="3201220"/>
              <a:ext cx="1924050" cy="818538"/>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Research</a:t>
              </a:r>
              <a:endParaRPr lang="en-US" dirty="0"/>
            </a:p>
          </p:txBody>
        </p:sp>
        <p:cxnSp>
          <p:nvCxnSpPr>
            <p:cNvPr id="17" name="Straight Connector 16"/>
            <p:cNvCxnSpPr/>
            <p:nvPr/>
          </p:nvCxnSpPr>
          <p:spPr>
            <a:xfrm>
              <a:off x="1882919" y="2895600"/>
              <a:ext cx="5438775"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0" idx="2"/>
            </p:cNvCxnSpPr>
            <p:nvPr/>
          </p:nvCxnSpPr>
          <p:spPr>
            <a:xfrm>
              <a:off x="4457700" y="2596507"/>
              <a:ext cx="0" cy="604713"/>
            </a:xfrm>
            <a:prstGeom prst="straightConnector1">
              <a:avLst/>
            </a:prstGeom>
            <a:grpFill/>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882919" y="2902127"/>
              <a:ext cx="0" cy="299093"/>
            </a:xfrm>
            <a:prstGeom prst="straightConnector1">
              <a:avLst/>
            </a:prstGeom>
            <a:grpFill/>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321694" y="2902127"/>
              <a:ext cx="0" cy="299093"/>
            </a:xfrm>
            <a:prstGeom prst="straightConnector1">
              <a:avLst/>
            </a:prstGeom>
            <a:grpFill/>
            <a:ln>
              <a:tailEnd type="triangle"/>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820882" y="228600"/>
            <a:ext cx="7865918" cy="461665"/>
          </a:xfrm>
          <a:prstGeom prst="rect">
            <a:avLst/>
          </a:prstGeom>
          <a:noFill/>
        </p:spPr>
        <p:txBody>
          <a:bodyPr wrap="square" rtlCol="0">
            <a:spAutoFit/>
          </a:bodyPr>
          <a:lstStyle/>
          <a:p>
            <a:r>
              <a:rPr lang="en-US" sz="2400" b="1" dirty="0" smtClean="0">
                <a:solidFill>
                  <a:srgbClr val="FF0000"/>
                </a:solidFill>
                <a:latin typeface="Garamond" panose="02020404030301010803" pitchFamily="18" charset="0"/>
              </a:rPr>
              <a:t>GNLU Legal Incubation Council (Sec. 8 Company)</a:t>
            </a:r>
            <a:endParaRPr lang="en-US" sz="2400" b="1" dirty="0">
              <a:solidFill>
                <a:srgbClr val="FF0000"/>
              </a:solidFill>
              <a:latin typeface="Garamond" panose="02020404030301010803" pitchFamily="18" charset="0"/>
            </a:endParaRPr>
          </a:p>
        </p:txBody>
      </p:sp>
    </p:spTree>
    <p:extLst>
      <p:ext uri="{BB962C8B-B14F-4D97-AF65-F5344CB8AC3E}">
        <p14:creationId xmlns:p14="http://schemas.microsoft.com/office/powerpoint/2010/main" val="35226446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7653</TotalTime>
  <Words>1128</Words>
  <Application>Microsoft Office PowerPoint</Application>
  <PresentationFormat>On-screen Show (4:3)</PresentationFormat>
  <Paragraphs>193</Paragraphs>
  <Slides>29</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Garamond</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I617</dc:creator>
  <cp:lastModifiedBy>gnlu</cp:lastModifiedBy>
  <cp:revision>838</cp:revision>
  <dcterms:created xsi:type="dcterms:W3CDTF">2006-08-16T00:00:00Z</dcterms:created>
  <dcterms:modified xsi:type="dcterms:W3CDTF">2019-04-22T08:35:55Z</dcterms:modified>
</cp:coreProperties>
</file>