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71" r:id="rId3"/>
    <p:sldId id="367" r:id="rId4"/>
    <p:sldId id="279" r:id="rId5"/>
    <p:sldId id="258" r:id="rId6"/>
    <p:sldId id="326" r:id="rId7"/>
    <p:sldId id="282" r:id="rId8"/>
    <p:sldId id="284" r:id="rId9"/>
    <p:sldId id="280" r:id="rId10"/>
    <p:sldId id="286" r:id="rId11"/>
    <p:sldId id="334" r:id="rId12"/>
    <p:sldId id="287" r:id="rId13"/>
    <p:sldId id="332" r:id="rId14"/>
    <p:sldId id="288" r:id="rId15"/>
    <p:sldId id="289" r:id="rId16"/>
    <p:sldId id="290" r:id="rId17"/>
    <p:sldId id="293" r:id="rId18"/>
    <p:sldId id="294" r:id="rId19"/>
    <p:sldId id="291" r:id="rId20"/>
    <p:sldId id="345" r:id="rId21"/>
    <p:sldId id="346" r:id="rId22"/>
    <p:sldId id="341" r:id="rId23"/>
    <p:sldId id="347" r:id="rId24"/>
    <p:sldId id="348" r:id="rId25"/>
    <p:sldId id="349" r:id="rId26"/>
    <p:sldId id="295" r:id="rId27"/>
    <p:sldId id="296" r:id="rId28"/>
    <p:sldId id="333" r:id="rId29"/>
    <p:sldId id="297" r:id="rId30"/>
    <p:sldId id="331" r:id="rId31"/>
    <p:sldId id="298" r:id="rId32"/>
    <p:sldId id="327" r:id="rId33"/>
    <p:sldId id="299" r:id="rId34"/>
    <p:sldId id="329" r:id="rId35"/>
    <p:sldId id="301" r:id="rId36"/>
    <p:sldId id="300" r:id="rId37"/>
    <p:sldId id="302" r:id="rId38"/>
    <p:sldId id="303" r:id="rId39"/>
    <p:sldId id="304" r:id="rId40"/>
    <p:sldId id="305" r:id="rId41"/>
    <p:sldId id="306" r:id="rId42"/>
    <p:sldId id="342" r:id="rId43"/>
    <p:sldId id="307" r:id="rId44"/>
    <p:sldId id="308" r:id="rId45"/>
    <p:sldId id="309" r:id="rId46"/>
    <p:sldId id="343" r:id="rId47"/>
    <p:sldId id="335" r:id="rId48"/>
    <p:sldId id="336" r:id="rId49"/>
    <p:sldId id="337" r:id="rId50"/>
    <p:sldId id="365" r:id="rId51"/>
    <p:sldId id="364" r:id="rId52"/>
    <p:sldId id="366" r:id="rId53"/>
    <p:sldId id="362" r:id="rId54"/>
    <p:sldId id="363" r:id="rId55"/>
    <p:sldId id="361" r:id="rId56"/>
    <p:sldId id="281" r:id="rId57"/>
    <p:sldId id="278" r:id="rId58"/>
    <p:sldId id="312" r:id="rId59"/>
    <p:sldId id="313" r:id="rId60"/>
    <p:sldId id="317" r:id="rId61"/>
    <p:sldId id="318" r:id="rId62"/>
    <p:sldId id="355" r:id="rId63"/>
    <p:sldId id="358" r:id="rId64"/>
    <p:sldId id="359" r:id="rId65"/>
    <p:sldId id="360" r:id="rId66"/>
    <p:sldId id="315" r:id="rId67"/>
    <p:sldId id="325" r:id="rId68"/>
    <p:sldId id="339" r:id="rId69"/>
    <p:sldId id="338" r:id="rId70"/>
    <p:sldId id="350" r:id="rId71"/>
    <p:sldId id="351" r:id="rId72"/>
    <p:sldId id="352" r:id="rId73"/>
    <p:sldId id="357" r:id="rId74"/>
    <p:sldId id="323" r:id="rId75"/>
    <p:sldId id="356" r:id="rId76"/>
    <p:sldId id="324" r:id="rId77"/>
    <p:sldId id="340" r:id="rId78"/>
    <p:sldId id="344" r:id="rId79"/>
    <p:sldId id="319" r:id="rId80"/>
    <p:sldId id="320" r:id="rId81"/>
    <p:sldId id="321" r:id="rId82"/>
    <p:sldId id="322" r:id="rId83"/>
    <p:sldId id="259"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757" autoAdjust="0"/>
  </p:normalViewPr>
  <p:slideViewPr>
    <p:cSldViewPr>
      <p:cViewPr varScale="1">
        <p:scale>
          <a:sx n="72" d="100"/>
          <a:sy n="72" d="100"/>
        </p:scale>
        <p:origin x="132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8ADA3-A0C8-4376-B84F-B6C1E276391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42F24811-EB39-4687-B8E0-64D4B3E23443}">
      <dgm:prSet phldrT="[Text]" custT="1"/>
      <dgm:spPr/>
      <dgm:t>
        <a:bodyPr/>
        <a:lstStyle/>
        <a:p>
          <a:pPr>
            <a:lnSpc>
              <a:spcPct val="100000"/>
            </a:lnSpc>
          </a:pPr>
          <a:r>
            <a:rPr lang="en-US" sz="1600" b="1" dirty="0"/>
            <a:t>FSSAI            </a:t>
          </a:r>
        </a:p>
        <a:p>
          <a:pPr>
            <a:lnSpc>
              <a:spcPct val="100000"/>
            </a:lnSpc>
          </a:pPr>
          <a:r>
            <a:rPr lang="en-US" sz="1600" b="1" dirty="0"/>
            <a:t> (Sec. 4)</a:t>
          </a:r>
        </a:p>
        <a:p>
          <a:pPr>
            <a:lnSpc>
              <a:spcPct val="100000"/>
            </a:lnSpc>
          </a:pPr>
          <a:r>
            <a:rPr lang="en-US" sz="1600" b="1" dirty="0"/>
            <a:t>New Delhi</a:t>
          </a:r>
        </a:p>
      </dgm:t>
    </dgm:pt>
    <dgm:pt modelId="{CB39BA0A-DE81-41DF-8C3A-2B79796F7C94}" type="parTrans" cxnId="{CF083B88-88D3-4DF4-B293-ADF00760EE6F}">
      <dgm:prSet/>
      <dgm:spPr/>
      <dgm:t>
        <a:bodyPr/>
        <a:lstStyle/>
        <a:p>
          <a:endParaRPr lang="en-US" sz="1800" b="1"/>
        </a:p>
      </dgm:t>
    </dgm:pt>
    <dgm:pt modelId="{6DA1165F-8E06-4CE0-9DD0-23AA7A3833EF}" type="sibTrans" cxnId="{CF083B88-88D3-4DF4-B293-ADF00760EE6F}">
      <dgm:prSet/>
      <dgm:spPr/>
      <dgm:t>
        <a:bodyPr/>
        <a:lstStyle/>
        <a:p>
          <a:endParaRPr lang="en-US" sz="1800" b="1"/>
        </a:p>
      </dgm:t>
    </dgm:pt>
    <dgm:pt modelId="{B38D6D06-3274-48A1-894C-9643F0D0638F}">
      <dgm:prSet phldrT="[Text]" custT="1"/>
      <dgm:spPr/>
      <dgm:t>
        <a:bodyPr/>
        <a:lstStyle/>
        <a:p>
          <a:r>
            <a:rPr lang="en-US" sz="1800" b="1" dirty="0"/>
            <a:t>CEO                (Sec. 9)</a:t>
          </a:r>
        </a:p>
      </dgm:t>
    </dgm:pt>
    <dgm:pt modelId="{ECE62ABB-8BAE-46FB-B21F-B522B26137D8}" type="parTrans" cxnId="{CC9656AB-4D5E-4422-9F7E-E9202E64BB54}">
      <dgm:prSet custT="1"/>
      <dgm:spPr/>
      <dgm:t>
        <a:bodyPr/>
        <a:lstStyle/>
        <a:p>
          <a:endParaRPr lang="en-US" sz="1800" b="1"/>
        </a:p>
      </dgm:t>
    </dgm:pt>
    <dgm:pt modelId="{C22B1F6B-33DB-410F-8B54-C395172F9847}" type="sibTrans" cxnId="{CC9656AB-4D5E-4422-9F7E-E9202E64BB54}">
      <dgm:prSet/>
      <dgm:spPr/>
      <dgm:t>
        <a:bodyPr/>
        <a:lstStyle/>
        <a:p>
          <a:endParaRPr lang="en-US" sz="1800" b="1"/>
        </a:p>
      </dgm:t>
    </dgm:pt>
    <dgm:pt modelId="{1DACEF47-55B6-4429-9C37-78FEBA6DD436}">
      <dgm:prSet phldrT="[Text]" custT="1"/>
      <dgm:spPr/>
      <dgm:t>
        <a:bodyPr/>
        <a:lstStyle/>
        <a:p>
          <a:r>
            <a:rPr lang="en-US" sz="1800" b="1" dirty="0"/>
            <a:t>Scientific Panels        (Sec. 13)</a:t>
          </a:r>
        </a:p>
      </dgm:t>
    </dgm:pt>
    <dgm:pt modelId="{53A7F59B-4B16-4B6A-90AC-F43F4245C591}" type="parTrans" cxnId="{4DBA1C86-4B17-4273-AB57-586AFC8A7357}">
      <dgm:prSet custT="1"/>
      <dgm:spPr/>
      <dgm:t>
        <a:bodyPr/>
        <a:lstStyle/>
        <a:p>
          <a:endParaRPr lang="en-US" sz="1800" b="1"/>
        </a:p>
      </dgm:t>
    </dgm:pt>
    <dgm:pt modelId="{5237A96B-3867-4AFD-B855-C42E52DB5705}" type="sibTrans" cxnId="{4DBA1C86-4B17-4273-AB57-586AFC8A7357}">
      <dgm:prSet/>
      <dgm:spPr/>
      <dgm:t>
        <a:bodyPr/>
        <a:lstStyle/>
        <a:p>
          <a:endParaRPr lang="en-US" sz="1800" b="1"/>
        </a:p>
      </dgm:t>
    </dgm:pt>
    <dgm:pt modelId="{0FDAE585-61B7-4F67-AAA8-08BF42B5F2DD}">
      <dgm:prSet phldrT="[Text]" custT="1"/>
      <dgm:spPr/>
      <dgm:t>
        <a:bodyPr/>
        <a:lstStyle/>
        <a:p>
          <a:r>
            <a:rPr lang="en-US" sz="1800" b="1" dirty="0"/>
            <a:t>Scientific Committee   (Sec. 14)</a:t>
          </a:r>
        </a:p>
      </dgm:t>
    </dgm:pt>
    <dgm:pt modelId="{441BC2CB-C2C5-4E8C-AB62-04F34CF6068D}" type="parTrans" cxnId="{ED70945E-E00B-472B-8DDB-0B050E7EBD5B}">
      <dgm:prSet custT="1"/>
      <dgm:spPr/>
      <dgm:t>
        <a:bodyPr/>
        <a:lstStyle/>
        <a:p>
          <a:endParaRPr lang="en-US" sz="1800" b="1"/>
        </a:p>
      </dgm:t>
    </dgm:pt>
    <dgm:pt modelId="{1B459229-C698-4BD8-8DA7-C5B5F9595471}" type="sibTrans" cxnId="{ED70945E-E00B-472B-8DDB-0B050E7EBD5B}">
      <dgm:prSet/>
      <dgm:spPr/>
      <dgm:t>
        <a:bodyPr/>
        <a:lstStyle/>
        <a:p>
          <a:endParaRPr lang="en-US" sz="1800" b="1"/>
        </a:p>
      </dgm:t>
    </dgm:pt>
    <dgm:pt modelId="{DBB807EE-92D0-4CE5-A126-C9F9E7545CDE}" type="pres">
      <dgm:prSet presAssocID="{A4B8ADA3-A0C8-4376-B84F-B6C1E2763911}" presName="diagram" presStyleCnt="0">
        <dgm:presLayoutVars>
          <dgm:chPref val="1"/>
          <dgm:dir/>
          <dgm:animOne val="branch"/>
          <dgm:animLvl val="lvl"/>
          <dgm:resizeHandles val="exact"/>
        </dgm:presLayoutVars>
      </dgm:prSet>
      <dgm:spPr/>
    </dgm:pt>
    <dgm:pt modelId="{8337028A-ADC3-4EDD-BD28-7A157088EDF6}" type="pres">
      <dgm:prSet presAssocID="{42F24811-EB39-4687-B8E0-64D4B3E23443}" presName="root1" presStyleCnt="0"/>
      <dgm:spPr/>
    </dgm:pt>
    <dgm:pt modelId="{23FDEDD7-A4BC-4A4D-A4FE-DA461E7EED35}" type="pres">
      <dgm:prSet presAssocID="{42F24811-EB39-4687-B8E0-64D4B3E23443}" presName="LevelOneTextNode" presStyleLbl="node0" presStyleIdx="0" presStyleCnt="1" custScaleX="99131" custScaleY="118356">
        <dgm:presLayoutVars>
          <dgm:chPref val="3"/>
        </dgm:presLayoutVars>
      </dgm:prSet>
      <dgm:spPr/>
    </dgm:pt>
    <dgm:pt modelId="{6B96A595-EA39-443F-BC61-A5E25E10503D}" type="pres">
      <dgm:prSet presAssocID="{42F24811-EB39-4687-B8E0-64D4B3E23443}" presName="level2hierChild" presStyleCnt="0"/>
      <dgm:spPr/>
    </dgm:pt>
    <dgm:pt modelId="{951EA6B5-55B7-4731-844C-1FFED588154A}" type="pres">
      <dgm:prSet presAssocID="{ECE62ABB-8BAE-46FB-B21F-B522B26137D8}" presName="conn2-1" presStyleLbl="parChTrans1D2" presStyleIdx="0" presStyleCnt="3"/>
      <dgm:spPr/>
    </dgm:pt>
    <dgm:pt modelId="{D328DBC6-C88F-4F6B-8B5A-DD8A2EE95DDC}" type="pres">
      <dgm:prSet presAssocID="{ECE62ABB-8BAE-46FB-B21F-B522B26137D8}" presName="connTx" presStyleLbl="parChTrans1D2" presStyleIdx="0" presStyleCnt="3"/>
      <dgm:spPr/>
    </dgm:pt>
    <dgm:pt modelId="{AC2B50AF-F499-4405-8091-857531F2056A}" type="pres">
      <dgm:prSet presAssocID="{B38D6D06-3274-48A1-894C-9643F0D0638F}" presName="root2" presStyleCnt="0"/>
      <dgm:spPr/>
    </dgm:pt>
    <dgm:pt modelId="{8A326FD0-3EBD-4895-987D-91E5F4E277C6}" type="pres">
      <dgm:prSet presAssocID="{B38D6D06-3274-48A1-894C-9643F0D0638F}" presName="LevelTwoTextNode" presStyleLbl="node2" presStyleIdx="0" presStyleCnt="3">
        <dgm:presLayoutVars>
          <dgm:chPref val="3"/>
        </dgm:presLayoutVars>
      </dgm:prSet>
      <dgm:spPr/>
    </dgm:pt>
    <dgm:pt modelId="{15A5D35A-7B47-4903-A4EE-E052586472B9}" type="pres">
      <dgm:prSet presAssocID="{B38D6D06-3274-48A1-894C-9643F0D0638F}" presName="level3hierChild" presStyleCnt="0"/>
      <dgm:spPr/>
    </dgm:pt>
    <dgm:pt modelId="{05AD0399-A74E-4944-8A96-75403C19184A}" type="pres">
      <dgm:prSet presAssocID="{53A7F59B-4B16-4B6A-90AC-F43F4245C591}" presName="conn2-1" presStyleLbl="parChTrans1D2" presStyleIdx="1" presStyleCnt="3"/>
      <dgm:spPr/>
    </dgm:pt>
    <dgm:pt modelId="{126FE7BD-D123-41F2-9BDA-D0064D6BDD81}" type="pres">
      <dgm:prSet presAssocID="{53A7F59B-4B16-4B6A-90AC-F43F4245C591}" presName="connTx" presStyleLbl="parChTrans1D2" presStyleIdx="1" presStyleCnt="3"/>
      <dgm:spPr/>
    </dgm:pt>
    <dgm:pt modelId="{E2F629DC-8001-4910-B93C-EAC270BB6C2E}" type="pres">
      <dgm:prSet presAssocID="{1DACEF47-55B6-4429-9C37-78FEBA6DD436}" presName="root2" presStyleCnt="0"/>
      <dgm:spPr/>
    </dgm:pt>
    <dgm:pt modelId="{A95326F5-E449-4FA2-A5E0-8335D99929EB}" type="pres">
      <dgm:prSet presAssocID="{1DACEF47-55B6-4429-9C37-78FEBA6DD436}" presName="LevelTwoTextNode" presStyleLbl="node2" presStyleIdx="1" presStyleCnt="3">
        <dgm:presLayoutVars>
          <dgm:chPref val="3"/>
        </dgm:presLayoutVars>
      </dgm:prSet>
      <dgm:spPr/>
    </dgm:pt>
    <dgm:pt modelId="{63CC9185-ECCC-4EBF-A1A2-0DCABED4B8AD}" type="pres">
      <dgm:prSet presAssocID="{1DACEF47-55B6-4429-9C37-78FEBA6DD436}" presName="level3hierChild" presStyleCnt="0"/>
      <dgm:spPr/>
    </dgm:pt>
    <dgm:pt modelId="{914916A2-F145-4BC3-88C8-C1F68C7FF1DD}" type="pres">
      <dgm:prSet presAssocID="{441BC2CB-C2C5-4E8C-AB62-04F34CF6068D}" presName="conn2-1" presStyleLbl="parChTrans1D2" presStyleIdx="2" presStyleCnt="3"/>
      <dgm:spPr/>
    </dgm:pt>
    <dgm:pt modelId="{6171DDCF-6479-423B-91C8-D6F0BC472DFB}" type="pres">
      <dgm:prSet presAssocID="{441BC2CB-C2C5-4E8C-AB62-04F34CF6068D}" presName="connTx" presStyleLbl="parChTrans1D2" presStyleIdx="2" presStyleCnt="3"/>
      <dgm:spPr/>
    </dgm:pt>
    <dgm:pt modelId="{3F403B6F-4E0C-4D5B-8767-70A6C30345C7}" type="pres">
      <dgm:prSet presAssocID="{0FDAE585-61B7-4F67-AAA8-08BF42B5F2DD}" presName="root2" presStyleCnt="0"/>
      <dgm:spPr/>
    </dgm:pt>
    <dgm:pt modelId="{1FF70773-5319-4791-B091-0C81964C14C3}" type="pres">
      <dgm:prSet presAssocID="{0FDAE585-61B7-4F67-AAA8-08BF42B5F2DD}" presName="LevelTwoTextNode" presStyleLbl="node2" presStyleIdx="2" presStyleCnt="3">
        <dgm:presLayoutVars>
          <dgm:chPref val="3"/>
        </dgm:presLayoutVars>
      </dgm:prSet>
      <dgm:spPr/>
    </dgm:pt>
    <dgm:pt modelId="{24D00F01-01D7-4072-95FF-EC38EDB5F11A}" type="pres">
      <dgm:prSet presAssocID="{0FDAE585-61B7-4F67-AAA8-08BF42B5F2DD}" presName="level3hierChild" presStyleCnt="0"/>
      <dgm:spPr/>
    </dgm:pt>
  </dgm:ptLst>
  <dgm:cxnLst>
    <dgm:cxn modelId="{D21A5F1E-F9B5-40A3-8BFE-B45A2E90EBA3}" type="presOf" srcId="{ECE62ABB-8BAE-46FB-B21F-B522B26137D8}" destId="{D328DBC6-C88F-4F6B-8B5A-DD8A2EE95DDC}" srcOrd="1" destOrd="0" presId="urn:microsoft.com/office/officeart/2005/8/layout/hierarchy2"/>
    <dgm:cxn modelId="{CFD9BD24-84C4-4DF2-B4F2-9D2A764F2752}" type="presOf" srcId="{441BC2CB-C2C5-4E8C-AB62-04F34CF6068D}" destId="{6171DDCF-6479-423B-91C8-D6F0BC472DFB}" srcOrd="1" destOrd="0" presId="urn:microsoft.com/office/officeart/2005/8/layout/hierarchy2"/>
    <dgm:cxn modelId="{D9B0475C-016A-47CA-9F2F-DBD66C90FA59}" type="presOf" srcId="{1DACEF47-55B6-4429-9C37-78FEBA6DD436}" destId="{A95326F5-E449-4FA2-A5E0-8335D99929EB}" srcOrd="0" destOrd="0" presId="urn:microsoft.com/office/officeart/2005/8/layout/hierarchy2"/>
    <dgm:cxn modelId="{ED70945E-E00B-472B-8DDB-0B050E7EBD5B}" srcId="{42F24811-EB39-4687-B8E0-64D4B3E23443}" destId="{0FDAE585-61B7-4F67-AAA8-08BF42B5F2DD}" srcOrd="2" destOrd="0" parTransId="{441BC2CB-C2C5-4E8C-AB62-04F34CF6068D}" sibTransId="{1B459229-C698-4BD8-8DA7-C5B5F9595471}"/>
    <dgm:cxn modelId="{2C7B3A64-9AFF-419C-ABDB-A5C8B93B447F}" type="presOf" srcId="{53A7F59B-4B16-4B6A-90AC-F43F4245C591}" destId="{126FE7BD-D123-41F2-9BDA-D0064D6BDD81}" srcOrd="1" destOrd="0" presId="urn:microsoft.com/office/officeart/2005/8/layout/hierarchy2"/>
    <dgm:cxn modelId="{52A22356-DEC5-40CC-ACA1-0DD29CFB36CA}" type="presOf" srcId="{A4B8ADA3-A0C8-4376-B84F-B6C1E2763911}" destId="{DBB807EE-92D0-4CE5-A126-C9F9E7545CDE}" srcOrd="0" destOrd="0" presId="urn:microsoft.com/office/officeart/2005/8/layout/hierarchy2"/>
    <dgm:cxn modelId="{7830B656-0A2B-43F8-A431-C1F5B36D1E6D}" type="presOf" srcId="{42F24811-EB39-4687-B8E0-64D4B3E23443}" destId="{23FDEDD7-A4BC-4A4D-A4FE-DA461E7EED35}" srcOrd="0" destOrd="0" presId="urn:microsoft.com/office/officeart/2005/8/layout/hierarchy2"/>
    <dgm:cxn modelId="{D6992C7F-F9C4-40D3-A2FC-B69A37291740}" type="presOf" srcId="{B38D6D06-3274-48A1-894C-9643F0D0638F}" destId="{8A326FD0-3EBD-4895-987D-91E5F4E277C6}" srcOrd="0" destOrd="0" presId="urn:microsoft.com/office/officeart/2005/8/layout/hierarchy2"/>
    <dgm:cxn modelId="{4DBA1C86-4B17-4273-AB57-586AFC8A7357}" srcId="{42F24811-EB39-4687-B8E0-64D4B3E23443}" destId="{1DACEF47-55B6-4429-9C37-78FEBA6DD436}" srcOrd="1" destOrd="0" parTransId="{53A7F59B-4B16-4B6A-90AC-F43F4245C591}" sibTransId="{5237A96B-3867-4AFD-B855-C42E52DB5705}"/>
    <dgm:cxn modelId="{CF083B88-88D3-4DF4-B293-ADF00760EE6F}" srcId="{A4B8ADA3-A0C8-4376-B84F-B6C1E2763911}" destId="{42F24811-EB39-4687-B8E0-64D4B3E23443}" srcOrd="0" destOrd="0" parTransId="{CB39BA0A-DE81-41DF-8C3A-2B79796F7C94}" sibTransId="{6DA1165F-8E06-4CE0-9DD0-23AA7A3833EF}"/>
    <dgm:cxn modelId="{B0B04D91-62B3-43CA-99E6-F076C0A58FD3}" type="presOf" srcId="{441BC2CB-C2C5-4E8C-AB62-04F34CF6068D}" destId="{914916A2-F145-4BC3-88C8-C1F68C7FF1DD}" srcOrd="0" destOrd="0" presId="urn:microsoft.com/office/officeart/2005/8/layout/hierarchy2"/>
    <dgm:cxn modelId="{2AE53F94-2146-462E-ADB8-6B82899DBFDD}" type="presOf" srcId="{ECE62ABB-8BAE-46FB-B21F-B522B26137D8}" destId="{951EA6B5-55B7-4731-844C-1FFED588154A}" srcOrd="0" destOrd="0" presId="urn:microsoft.com/office/officeart/2005/8/layout/hierarchy2"/>
    <dgm:cxn modelId="{CC9656AB-4D5E-4422-9F7E-E9202E64BB54}" srcId="{42F24811-EB39-4687-B8E0-64D4B3E23443}" destId="{B38D6D06-3274-48A1-894C-9643F0D0638F}" srcOrd="0" destOrd="0" parTransId="{ECE62ABB-8BAE-46FB-B21F-B522B26137D8}" sibTransId="{C22B1F6B-33DB-410F-8B54-C395172F9847}"/>
    <dgm:cxn modelId="{2E10ABB5-16E0-402F-A19B-BADFC92644EE}" type="presOf" srcId="{0FDAE585-61B7-4F67-AAA8-08BF42B5F2DD}" destId="{1FF70773-5319-4791-B091-0C81964C14C3}" srcOrd="0" destOrd="0" presId="urn:microsoft.com/office/officeart/2005/8/layout/hierarchy2"/>
    <dgm:cxn modelId="{B0FBD7CD-6120-438C-9647-E29BD83BD8B9}" type="presOf" srcId="{53A7F59B-4B16-4B6A-90AC-F43F4245C591}" destId="{05AD0399-A74E-4944-8A96-75403C19184A}" srcOrd="0" destOrd="0" presId="urn:microsoft.com/office/officeart/2005/8/layout/hierarchy2"/>
    <dgm:cxn modelId="{365CCD32-6677-4BA5-93C0-09878AD91160}" type="presParOf" srcId="{DBB807EE-92D0-4CE5-A126-C9F9E7545CDE}" destId="{8337028A-ADC3-4EDD-BD28-7A157088EDF6}" srcOrd="0" destOrd="0" presId="urn:microsoft.com/office/officeart/2005/8/layout/hierarchy2"/>
    <dgm:cxn modelId="{912FF40B-20AF-421F-954A-2F7B7762143A}" type="presParOf" srcId="{8337028A-ADC3-4EDD-BD28-7A157088EDF6}" destId="{23FDEDD7-A4BC-4A4D-A4FE-DA461E7EED35}" srcOrd="0" destOrd="0" presId="urn:microsoft.com/office/officeart/2005/8/layout/hierarchy2"/>
    <dgm:cxn modelId="{7FC06655-9342-4C72-AB80-D426A200F1BB}" type="presParOf" srcId="{8337028A-ADC3-4EDD-BD28-7A157088EDF6}" destId="{6B96A595-EA39-443F-BC61-A5E25E10503D}" srcOrd="1" destOrd="0" presId="urn:microsoft.com/office/officeart/2005/8/layout/hierarchy2"/>
    <dgm:cxn modelId="{DAFB698D-0F5A-4172-A52B-BCD7413FF9C3}" type="presParOf" srcId="{6B96A595-EA39-443F-BC61-A5E25E10503D}" destId="{951EA6B5-55B7-4731-844C-1FFED588154A}" srcOrd="0" destOrd="0" presId="urn:microsoft.com/office/officeart/2005/8/layout/hierarchy2"/>
    <dgm:cxn modelId="{F8C5CD59-6A7C-403A-891C-E66A5035335A}" type="presParOf" srcId="{951EA6B5-55B7-4731-844C-1FFED588154A}" destId="{D328DBC6-C88F-4F6B-8B5A-DD8A2EE95DDC}" srcOrd="0" destOrd="0" presId="urn:microsoft.com/office/officeart/2005/8/layout/hierarchy2"/>
    <dgm:cxn modelId="{1F2EEE1A-57D5-4035-B408-7B51E5DF4AC4}" type="presParOf" srcId="{6B96A595-EA39-443F-BC61-A5E25E10503D}" destId="{AC2B50AF-F499-4405-8091-857531F2056A}" srcOrd="1" destOrd="0" presId="urn:microsoft.com/office/officeart/2005/8/layout/hierarchy2"/>
    <dgm:cxn modelId="{FB29A92C-1CB6-4019-8981-08BBCA9D530D}" type="presParOf" srcId="{AC2B50AF-F499-4405-8091-857531F2056A}" destId="{8A326FD0-3EBD-4895-987D-91E5F4E277C6}" srcOrd="0" destOrd="0" presId="urn:microsoft.com/office/officeart/2005/8/layout/hierarchy2"/>
    <dgm:cxn modelId="{754510B2-57D3-44F0-8E37-0D5966D6F240}" type="presParOf" srcId="{AC2B50AF-F499-4405-8091-857531F2056A}" destId="{15A5D35A-7B47-4903-A4EE-E052586472B9}" srcOrd="1" destOrd="0" presId="urn:microsoft.com/office/officeart/2005/8/layout/hierarchy2"/>
    <dgm:cxn modelId="{D92522C6-C947-4BFA-B3C2-F39DB4326E7C}" type="presParOf" srcId="{6B96A595-EA39-443F-BC61-A5E25E10503D}" destId="{05AD0399-A74E-4944-8A96-75403C19184A}" srcOrd="2" destOrd="0" presId="urn:microsoft.com/office/officeart/2005/8/layout/hierarchy2"/>
    <dgm:cxn modelId="{16AC8801-8167-44DE-A21E-74C37114ACEB}" type="presParOf" srcId="{05AD0399-A74E-4944-8A96-75403C19184A}" destId="{126FE7BD-D123-41F2-9BDA-D0064D6BDD81}" srcOrd="0" destOrd="0" presId="urn:microsoft.com/office/officeart/2005/8/layout/hierarchy2"/>
    <dgm:cxn modelId="{3CE451FB-83DF-475B-9543-24681607EB81}" type="presParOf" srcId="{6B96A595-EA39-443F-BC61-A5E25E10503D}" destId="{E2F629DC-8001-4910-B93C-EAC270BB6C2E}" srcOrd="3" destOrd="0" presId="urn:microsoft.com/office/officeart/2005/8/layout/hierarchy2"/>
    <dgm:cxn modelId="{E78173B3-9667-4B94-91EA-91F8045F3949}" type="presParOf" srcId="{E2F629DC-8001-4910-B93C-EAC270BB6C2E}" destId="{A95326F5-E449-4FA2-A5E0-8335D99929EB}" srcOrd="0" destOrd="0" presId="urn:microsoft.com/office/officeart/2005/8/layout/hierarchy2"/>
    <dgm:cxn modelId="{F1163469-BC1B-46A3-8300-0F5941BD90E0}" type="presParOf" srcId="{E2F629DC-8001-4910-B93C-EAC270BB6C2E}" destId="{63CC9185-ECCC-4EBF-A1A2-0DCABED4B8AD}" srcOrd="1" destOrd="0" presId="urn:microsoft.com/office/officeart/2005/8/layout/hierarchy2"/>
    <dgm:cxn modelId="{1FE02795-DC7F-4304-B069-48C469A65CF1}" type="presParOf" srcId="{6B96A595-EA39-443F-BC61-A5E25E10503D}" destId="{914916A2-F145-4BC3-88C8-C1F68C7FF1DD}" srcOrd="4" destOrd="0" presId="urn:microsoft.com/office/officeart/2005/8/layout/hierarchy2"/>
    <dgm:cxn modelId="{642FE3ED-3366-4CA2-A913-041884DB0516}" type="presParOf" srcId="{914916A2-F145-4BC3-88C8-C1F68C7FF1DD}" destId="{6171DDCF-6479-423B-91C8-D6F0BC472DFB}" srcOrd="0" destOrd="0" presId="urn:microsoft.com/office/officeart/2005/8/layout/hierarchy2"/>
    <dgm:cxn modelId="{DEB8B9A5-87D8-499E-AF62-CE2D0F01B47F}" type="presParOf" srcId="{6B96A595-EA39-443F-BC61-A5E25E10503D}" destId="{3F403B6F-4E0C-4D5B-8767-70A6C30345C7}" srcOrd="5" destOrd="0" presId="urn:microsoft.com/office/officeart/2005/8/layout/hierarchy2"/>
    <dgm:cxn modelId="{43B37251-91FC-4D81-AEEF-95D222CCF59B}" type="presParOf" srcId="{3F403B6F-4E0C-4D5B-8767-70A6C30345C7}" destId="{1FF70773-5319-4791-B091-0C81964C14C3}" srcOrd="0" destOrd="0" presId="urn:microsoft.com/office/officeart/2005/8/layout/hierarchy2"/>
    <dgm:cxn modelId="{CAE28658-D6C0-4639-BDBA-590A09784E66}" type="presParOf" srcId="{3F403B6F-4E0C-4D5B-8767-70A6C30345C7}" destId="{24D00F01-01D7-4072-95FF-EC38EDB5F11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EDD7-A4BC-4A4D-A4FE-DA461E7EED35}">
      <dsp:nvSpPr>
        <dsp:cNvPr id="0" name=""/>
        <dsp:cNvSpPr/>
      </dsp:nvSpPr>
      <dsp:spPr>
        <a:xfrm>
          <a:off x="341729" y="871212"/>
          <a:ext cx="1627290" cy="9714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US" sz="1600" b="1" kern="1200" dirty="0"/>
            <a:t>FSSAI            </a:t>
          </a:r>
        </a:p>
        <a:p>
          <a:pPr marL="0" lvl="0" indent="0" algn="ctr" defTabSz="711200">
            <a:lnSpc>
              <a:spcPct val="100000"/>
            </a:lnSpc>
            <a:spcBef>
              <a:spcPct val="0"/>
            </a:spcBef>
            <a:spcAft>
              <a:spcPct val="35000"/>
            </a:spcAft>
            <a:buNone/>
          </a:pPr>
          <a:r>
            <a:rPr lang="en-US" sz="1600" b="1" kern="1200" dirty="0"/>
            <a:t> (Sec. 4)</a:t>
          </a:r>
        </a:p>
        <a:p>
          <a:pPr marL="0" lvl="0" indent="0" algn="ctr" defTabSz="711200">
            <a:lnSpc>
              <a:spcPct val="100000"/>
            </a:lnSpc>
            <a:spcBef>
              <a:spcPct val="0"/>
            </a:spcBef>
            <a:spcAft>
              <a:spcPct val="35000"/>
            </a:spcAft>
            <a:buNone/>
          </a:pPr>
          <a:r>
            <a:rPr lang="en-US" sz="1600" b="1" kern="1200" dirty="0"/>
            <a:t>New Delhi</a:t>
          </a:r>
        </a:p>
      </dsp:txBody>
      <dsp:txXfrm>
        <a:off x="370181" y="899664"/>
        <a:ext cx="1570386" cy="914535"/>
      </dsp:txXfrm>
    </dsp:sp>
    <dsp:sp modelId="{951EA6B5-55B7-4731-844C-1FFED588154A}">
      <dsp:nvSpPr>
        <dsp:cNvPr id="0" name=""/>
        <dsp:cNvSpPr/>
      </dsp:nvSpPr>
      <dsp:spPr>
        <a:xfrm rot="18289469">
          <a:off x="1722420" y="857765"/>
          <a:ext cx="1149821" cy="54438"/>
        </a:xfrm>
        <a:custGeom>
          <a:avLst/>
          <a:gdLst/>
          <a:ahLst/>
          <a:cxnLst/>
          <a:rect l="0" t="0" r="0" b="0"/>
          <a:pathLst>
            <a:path>
              <a:moveTo>
                <a:pt x="0" y="27219"/>
              </a:moveTo>
              <a:lnTo>
                <a:pt x="1149821" y="272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b="1" kern="1200"/>
        </a:p>
      </dsp:txBody>
      <dsp:txXfrm>
        <a:off x="2268585" y="856239"/>
        <a:ext cx="57491" cy="57491"/>
      </dsp:txXfrm>
    </dsp:sp>
    <dsp:sp modelId="{8A326FD0-3EBD-4895-987D-91E5F4E277C6}">
      <dsp:nvSpPr>
        <dsp:cNvPr id="0" name=""/>
        <dsp:cNvSpPr/>
      </dsp:nvSpPr>
      <dsp:spPr>
        <a:xfrm>
          <a:off x="2625642" y="2648"/>
          <a:ext cx="1641555" cy="820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CEO                (Sec. 9)</a:t>
          </a:r>
        </a:p>
      </dsp:txBody>
      <dsp:txXfrm>
        <a:off x="2649682" y="26688"/>
        <a:ext cx="1593475" cy="772697"/>
      </dsp:txXfrm>
    </dsp:sp>
    <dsp:sp modelId="{05AD0399-A74E-4944-8A96-75403C19184A}">
      <dsp:nvSpPr>
        <dsp:cNvPr id="0" name=""/>
        <dsp:cNvSpPr/>
      </dsp:nvSpPr>
      <dsp:spPr>
        <a:xfrm>
          <a:off x="1969020" y="1329713"/>
          <a:ext cx="656622" cy="54438"/>
        </a:xfrm>
        <a:custGeom>
          <a:avLst/>
          <a:gdLst/>
          <a:ahLst/>
          <a:cxnLst/>
          <a:rect l="0" t="0" r="0" b="0"/>
          <a:pathLst>
            <a:path>
              <a:moveTo>
                <a:pt x="0" y="27219"/>
              </a:moveTo>
              <a:lnTo>
                <a:pt x="656622" y="272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b="1" kern="1200"/>
        </a:p>
      </dsp:txBody>
      <dsp:txXfrm>
        <a:off x="2280915" y="1340516"/>
        <a:ext cx="32831" cy="32831"/>
      </dsp:txXfrm>
    </dsp:sp>
    <dsp:sp modelId="{A95326F5-E449-4FA2-A5E0-8335D99929EB}">
      <dsp:nvSpPr>
        <dsp:cNvPr id="0" name=""/>
        <dsp:cNvSpPr/>
      </dsp:nvSpPr>
      <dsp:spPr>
        <a:xfrm>
          <a:off x="2625642" y="946543"/>
          <a:ext cx="1641555" cy="820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Scientific Panels        (Sec. 13)</a:t>
          </a:r>
        </a:p>
      </dsp:txBody>
      <dsp:txXfrm>
        <a:off x="2649682" y="970583"/>
        <a:ext cx="1593475" cy="772697"/>
      </dsp:txXfrm>
    </dsp:sp>
    <dsp:sp modelId="{914916A2-F145-4BC3-88C8-C1F68C7FF1DD}">
      <dsp:nvSpPr>
        <dsp:cNvPr id="0" name=""/>
        <dsp:cNvSpPr/>
      </dsp:nvSpPr>
      <dsp:spPr>
        <a:xfrm rot="3310531">
          <a:off x="1722420" y="1801660"/>
          <a:ext cx="1149821" cy="54438"/>
        </a:xfrm>
        <a:custGeom>
          <a:avLst/>
          <a:gdLst/>
          <a:ahLst/>
          <a:cxnLst/>
          <a:rect l="0" t="0" r="0" b="0"/>
          <a:pathLst>
            <a:path>
              <a:moveTo>
                <a:pt x="0" y="27219"/>
              </a:moveTo>
              <a:lnTo>
                <a:pt x="1149821" y="272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b="1" kern="1200"/>
        </a:p>
      </dsp:txBody>
      <dsp:txXfrm>
        <a:off x="2268585" y="1800134"/>
        <a:ext cx="57491" cy="57491"/>
      </dsp:txXfrm>
    </dsp:sp>
    <dsp:sp modelId="{1FF70773-5319-4791-B091-0C81964C14C3}">
      <dsp:nvSpPr>
        <dsp:cNvPr id="0" name=""/>
        <dsp:cNvSpPr/>
      </dsp:nvSpPr>
      <dsp:spPr>
        <a:xfrm>
          <a:off x="2625642" y="1890438"/>
          <a:ext cx="1641555" cy="820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Scientific Committee   (Sec. 14)</a:t>
          </a:r>
        </a:p>
      </dsp:txBody>
      <dsp:txXfrm>
        <a:off x="2649682" y="1914478"/>
        <a:ext cx="1593475" cy="7726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938355-E77B-450E-BE40-BA217267A602}" type="datetimeFigureOut">
              <a:rPr lang="en-US" smtClean="0"/>
              <a:pPr/>
              <a:t>7/8/2021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3A4BF5-14D2-48FE-A81E-15FC521F31B6}" type="slidenum">
              <a:rPr lang="en-US" smtClean="0"/>
              <a:pPr/>
              <a:t>‹#›</a:t>
            </a:fld>
            <a:endParaRPr lang="en-US"/>
          </a:p>
        </p:txBody>
      </p:sp>
    </p:spTree>
    <p:extLst>
      <p:ext uri="{BB962C8B-B14F-4D97-AF65-F5344CB8AC3E}">
        <p14:creationId xmlns:p14="http://schemas.microsoft.com/office/powerpoint/2010/main" val="36628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E1861C-726B-43AB-B6E0-FB3533A5B654}" type="datetime1">
              <a:rPr lang="en-US" smtClean="0"/>
              <a:pPr/>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AEA90-8F36-4BDB-AAC5-64C44470AE48}" type="datetime1">
              <a:rPr lang="en-US" smtClean="0"/>
              <a:pPr/>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953E8-0D34-42DD-A1E9-1CA6EC4FBB79}" type="datetime1">
              <a:rPr lang="en-US" smtClean="0"/>
              <a:pPr/>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D907E-0F31-45B2-B21F-39F6CAFEADC5}" type="datetime1">
              <a:rPr lang="en-US" smtClean="0"/>
              <a:pPr/>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8E5E36-5830-4952-B9CD-DAABF2DF049B}" type="datetime1">
              <a:rPr lang="en-US" smtClean="0"/>
              <a:pPr/>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681D50-A6EB-48CB-A6CE-4444E1CF65C1}" type="datetime1">
              <a:rPr lang="en-US" smtClean="0"/>
              <a:pPr/>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D615D-5385-4956-87D3-983ABF9D6B5F}" type="datetime1">
              <a:rPr lang="en-US" smtClean="0"/>
              <a:pPr/>
              <a:t>7/8/2021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61EEF4-C99C-4177-A075-C0DFBA429B2B}" type="datetime1">
              <a:rPr lang="en-US" smtClean="0"/>
              <a:pPr/>
              <a:t>7/8/2021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8D1EB-2481-4272-AB9D-839340C78511}" type="datetime1">
              <a:rPr lang="en-US" smtClean="0"/>
              <a:pPr/>
              <a:t>7/8/2021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488122-F8D1-49E6-9C15-D584DB66AB78}" type="datetime1">
              <a:rPr lang="en-US" smtClean="0"/>
              <a:pPr/>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E83CD9-E52F-4722-AC3E-5A2892C3277F}" type="datetime1">
              <a:rPr lang="en-US" smtClean="0"/>
              <a:pPr/>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11BAE-ABC2-4D84-A20A-7B135DB360F5}" type="datetime1">
              <a:rPr lang="en-US" smtClean="0"/>
              <a:pPr/>
              <a:t>7/8/2021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economictimes.indiatimes.com/industry/services/advertising/asci-fssai-collaborate-to-curb-misleading-claims-in-foods-beverages-ads/articleshow/84143700.cms?utm_source=contentofinterest&amp;utm_medium=text&amp;utm_campaign=cppst"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economictimes.indiatimes.com/articleshow/51114562.cms?utm_source=contentofinterest&amp;utm_medium=text&amp;utm_campaign=cppst" TargetMode="Externa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www.indiaenvironmentportal.org.in/files/nestle-vs-fssai-in-bombay-hc.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legallyindia.com/the-bench-and-the-bar/bombay-hc-rules-for-maggi-fssai-acted-arbitrarily-20150813-6432"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www.livemint.com/Companies/KWfFBljtKZlRQZnm9fVbaP/Patanjali-defends-amla-juice-says-its-a-medicinal-product.htm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www.thehindu.com/news/cities/bangalore/fssai-reminds-ttd-about-licence-for-laddu/article18868212.ece"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roperty mortg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971692" y="4872062"/>
            <a:ext cx="5029200" cy="1077218"/>
          </a:xfrm>
          <a:prstGeom prst="rect">
            <a:avLst/>
          </a:prstGeom>
          <a:noFill/>
        </p:spPr>
        <p:txBody>
          <a:bodyPr wrap="square" rtlCol="0">
            <a:spAutoFit/>
          </a:bodyPr>
          <a:lstStyle/>
          <a:p>
            <a:pPr algn="ctr"/>
            <a:r>
              <a:rPr lang="en-US" sz="2800" b="1" dirty="0"/>
              <a:t>Dr. </a:t>
            </a:r>
            <a:r>
              <a:rPr lang="en-US" sz="2800" b="1" dirty="0" err="1"/>
              <a:t>Kalpeshkumar</a:t>
            </a:r>
            <a:r>
              <a:rPr lang="en-US" sz="2800" b="1" dirty="0"/>
              <a:t> L  Gupta</a:t>
            </a:r>
          </a:p>
          <a:p>
            <a:pPr algn="ctr"/>
            <a:r>
              <a:rPr lang="en-US" dirty="0"/>
              <a:t>Associate Professor of Law</a:t>
            </a:r>
          </a:p>
          <a:p>
            <a:pPr algn="ctr"/>
            <a:r>
              <a:rPr lang="en-US" dirty="0" err="1"/>
              <a:t>Parul</a:t>
            </a:r>
            <a:r>
              <a:rPr lang="en-US" dirty="0"/>
              <a:t> Institute of Law, </a:t>
            </a:r>
            <a:r>
              <a:rPr lang="en-US" dirty="0" err="1"/>
              <a:t>Parul</a:t>
            </a:r>
            <a:r>
              <a:rPr lang="en-US" dirty="0"/>
              <a:t> University</a:t>
            </a:r>
          </a:p>
        </p:txBody>
      </p:sp>
      <p:sp>
        <p:nvSpPr>
          <p:cNvPr id="8" name="TextBox 7"/>
          <p:cNvSpPr txBox="1"/>
          <p:nvPr/>
        </p:nvSpPr>
        <p:spPr>
          <a:xfrm>
            <a:off x="3302001" y="5976958"/>
            <a:ext cx="2362200" cy="381000"/>
          </a:xfrm>
          <a:prstGeom prst="rect">
            <a:avLst/>
          </a:prstGeom>
          <a:noFill/>
        </p:spPr>
        <p:txBody>
          <a:bodyPr wrap="square" rtlCol="0">
            <a:spAutoFit/>
          </a:bodyPr>
          <a:lstStyle/>
          <a:p>
            <a:pPr algn="ctr"/>
            <a:r>
              <a:rPr lang="en-US" dirty="0"/>
              <a:t>July 8, 2020</a:t>
            </a:r>
          </a:p>
        </p:txBody>
      </p:sp>
      <p:sp>
        <p:nvSpPr>
          <p:cNvPr id="2" name="Rectangle 1"/>
          <p:cNvSpPr/>
          <p:nvPr/>
        </p:nvSpPr>
        <p:spPr>
          <a:xfrm>
            <a:off x="0" y="7937"/>
            <a:ext cx="9144000" cy="373063"/>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p:cNvSpPr/>
          <p:nvPr/>
        </p:nvSpPr>
        <p:spPr>
          <a:xfrm>
            <a:off x="0" y="6478010"/>
            <a:ext cx="9144000" cy="373063"/>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a:t>
            </a:fld>
            <a:endParaRPr lang="en-US"/>
          </a:p>
        </p:txBody>
      </p:sp>
      <p:pic>
        <p:nvPicPr>
          <p:cNvPr id="1026" name="Picture 2" descr="C:\Users\Kalpesh\Desktop\pppppppppppppppppppppppppppppppp.jpg"/>
          <p:cNvPicPr>
            <a:picLocks noChangeAspect="1" noChangeArrowheads="1"/>
          </p:cNvPicPr>
          <p:nvPr/>
        </p:nvPicPr>
        <p:blipFill>
          <a:blip r:embed="rId3" cstate="print"/>
          <a:srcRect/>
          <a:stretch>
            <a:fillRect/>
          </a:stretch>
        </p:blipFill>
        <p:spPr bwMode="auto">
          <a:xfrm>
            <a:off x="2714612" y="4071942"/>
            <a:ext cx="3412591" cy="857256"/>
          </a:xfrm>
          <a:prstGeom prst="rect">
            <a:avLst/>
          </a:prstGeom>
          <a:noFill/>
        </p:spPr>
      </p:pic>
      <p:sp>
        <p:nvSpPr>
          <p:cNvPr id="12" name="TextBox 11"/>
          <p:cNvSpPr txBox="1"/>
          <p:nvPr/>
        </p:nvSpPr>
        <p:spPr>
          <a:xfrm>
            <a:off x="357158" y="714356"/>
            <a:ext cx="8215370" cy="707886"/>
          </a:xfrm>
          <a:prstGeom prst="rect">
            <a:avLst/>
          </a:prstGeom>
          <a:noFill/>
        </p:spPr>
        <p:txBody>
          <a:bodyPr wrap="square" rtlCol="0">
            <a:spAutoFit/>
          </a:bodyPr>
          <a:lstStyle/>
          <a:p>
            <a:pPr algn="ctr"/>
            <a:r>
              <a:rPr lang="en-IN" sz="4000" b="1" dirty="0"/>
              <a:t>Development of Food Laws in India</a:t>
            </a:r>
          </a:p>
        </p:txBody>
      </p:sp>
      <p:sp>
        <p:nvSpPr>
          <p:cNvPr id="15" name="TextBox 14">
            <a:extLst>
              <a:ext uri="{FF2B5EF4-FFF2-40B4-BE49-F238E27FC236}">
                <a16:creationId xmlns:a16="http://schemas.microsoft.com/office/drawing/2014/main" id="{F8A28C5A-12C2-4527-8C38-B7E35413C95C}"/>
              </a:ext>
            </a:extLst>
          </p:cNvPr>
          <p:cNvSpPr txBox="1"/>
          <p:nvPr/>
        </p:nvSpPr>
        <p:spPr>
          <a:xfrm>
            <a:off x="1548519" y="1958842"/>
            <a:ext cx="5832648" cy="1200329"/>
          </a:xfrm>
          <a:prstGeom prst="rect">
            <a:avLst/>
          </a:prstGeom>
          <a:noFill/>
        </p:spPr>
        <p:txBody>
          <a:bodyPr wrap="square" rtlCol="0">
            <a:spAutoFit/>
          </a:bodyPr>
          <a:lstStyle/>
          <a:p>
            <a:pPr algn="ctr"/>
            <a:r>
              <a:rPr lang="en-US" sz="2400" b="1" dirty="0"/>
              <a:t>Faculty Development </a:t>
            </a:r>
            <a:r>
              <a:rPr lang="en-US" sz="2400" b="1" dirty="0" err="1"/>
              <a:t>Programme</a:t>
            </a:r>
            <a:r>
              <a:rPr lang="en-US" sz="2400" b="1" dirty="0"/>
              <a:t> </a:t>
            </a:r>
          </a:p>
          <a:p>
            <a:pPr algn="ctr"/>
            <a:r>
              <a:rPr lang="en-US" sz="2400" b="1" dirty="0" err="1"/>
              <a:t>Organised</a:t>
            </a:r>
            <a:r>
              <a:rPr lang="en-US" sz="2400" b="1" dirty="0"/>
              <a:t> by</a:t>
            </a:r>
          </a:p>
          <a:p>
            <a:pPr algn="ctr"/>
            <a:r>
              <a:rPr lang="en-US" sz="2400" b="1" dirty="0"/>
              <a:t>Knowledge Consortium of Gujarat</a:t>
            </a:r>
          </a:p>
        </p:txBody>
      </p:sp>
    </p:spTree>
    <p:extLst>
      <p:ext uri="{BB962C8B-B14F-4D97-AF65-F5344CB8AC3E}">
        <p14:creationId xmlns:p14="http://schemas.microsoft.com/office/powerpoint/2010/main" val="957326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10</a:t>
            </a:fld>
            <a:endParaRPr lang="en-US" dirty="0"/>
          </a:p>
        </p:txBody>
      </p:sp>
      <p:sp>
        <p:nvSpPr>
          <p:cNvPr id="14339" name="TextBox 4"/>
          <p:cNvSpPr txBox="1">
            <a:spLocks noChangeArrowheads="1"/>
          </p:cNvSpPr>
          <p:nvPr/>
        </p:nvSpPr>
        <p:spPr bwMode="auto">
          <a:xfrm>
            <a:off x="764458" y="1042987"/>
            <a:ext cx="7543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Calibri" pitchFamily="34" charset="0"/>
                <a:cs typeface="Calibri" pitchFamily="34" charset="0"/>
              </a:rPr>
              <a:t>An Act to </a:t>
            </a:r>
            <a:r>
              <a:rPr lang="en-US" sz="2200" u="sng" dirty="0">
                <a:latin typeface="Calibri" pitchFamily="34" charset="0"/>
                <a:cs typeface="Calibri" pitchFamily="34" charset="0"/>
              </a:rPr>
              <a:t>consolidate</a:t>
            </a:r>
            <a:r>
              <a:rPr lang="en-US" sz="2200" dirty="0">
                <a:latin typeface="Calibri" pitchFamily="34" charset="0"/>
                <a:cs typeface="Calibri" pitchFamily="34" charset="0"/>
              </a:rPr>
              <a:t> the laws relating to food and </a:t>
            </a:r>
          </a:p>
          <a:p>
            <a:pPr algn="just"/>
            <a:endParaRPr lang="en-US" sz="2200" dirty="0">
              <a:latin typeface="Calibri" pitchFamily="34" charset="0"/>
              <a:cs typeface="Calibri" pitchFamily="34" charset="0"/>
            </a:endParaRPr>
          </a:p>
          <a:p>
            <a:pPr algn="just"/>
            <a:r>
              <a:rPr lang="en-US" sz="2200" dirty="0">
                <a:latin typeface="Calibri" pitchFamily="34" charset="0"/>
                <a:cs typeface="Calibri" pitchFamily="34" charset="0"/>
              </a:rPr>
              <a:t>to establish the Food Safety and Standards Authority of India for laying down science based standards for articles of food and to regulate their manufacture, storage, distribution, sale and import, to ensure availability of safe and wholesome food for human consumption and for matters connected therewith or incidental thereto.</a:t>
            </a:r>
          </a:p>
          <a:p>
            <a:pPr algn="just"/>
            <a:endParaRPr lang="en-US" sz="2200" dirty="0">
              <a:latin typeface="Calibri" pitchFamily="34" charset="0"/>
              <a:cs typeface="Calibri" pitchFamily="34" charset="0"/>
            </a:endParaRPr>
          </a:p>
          <a:p>
            <a:pPr algn="just"/>
            <a:r>
              <a:rPr lang="en-US" sz="2200" dirty="0">
                <a:latin typeface="Calibri" pitchFamily="34" charset="0"/>
                <a:cs typeface="Calibri" pitchFamily="34" charset="0"/>
              </a:rPr>
              <a:t>August 24, 2006 came into effect.</a:t>
            </a: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Objectives of the Act</a:t>
            </a:r>
          </a:p>
        </p:txBody>
      </p:sp>
      <p:sp>
        <p:nvSpPr>
          <p:cNvPr id="5" name="Rectangle 4"/>
          <p:cNvSpPr/>
          <p:nvPr/>
        </p:nvSpPr>
        <p:spPr>
          <a:xfrm>
            <a:off x="0" y="0"/>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920074"/>
      </p:ext>
    </p:extLst>
  </p:cSld>
  <p:clrMapOvr>
    <a:overrideClrMapping bg1="lt1" tx1="dk1" bg2="lt2" tx2="dk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11</a:t>
            </a:fld>
            <a:endParaRPr lang="en-US" dirty="0"/>
          </a:p>
        </p:txBody>
      </p:sp>
      <p:sp>
        <p:nvSpPr>
          <p:cNvPr id="14339" name="TextBox 4"/>
          <p:cNvSpPr txBox="1">
            <a:spLocks noChangeArrowheads="1"/>
          </p:cNvSpPr>
          <p:nvPr/>
        </p:nvSpPr>
        <p:spPr bwMode="auto">
          <a:xfrm>
            <a:off x="762000" y="1060371"/>
            <a:ext cx="7543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pPr>
            <a:r>
              <a:rPr lang="en-US" b="1" dirty="0">
                <a:latin typeface="Calibri" pitchFamily="34" charset="0"/>
                <a:cs typeface="Calibri" pitchFamily="34" charset="0"/>
              </a:rPr>
              <a:t>Adulterant (Section 3(a))</a:t>
            </a:r>
            <a:r>
              <a:rPr lang="en-US" dirty="0">
                <a:latin typeface="Calibri" pitchFamily="34" charset="0"/>
                <a:cs typeface="Calibri" pitchFamily="34" charset="0"/>
              </a:rPr>
              <a:t>.. can cause food unsafe/sub-standard/</a:t>
            </a:r>
            <a:r>
              <a:rPr lang="en-US" dirty="0" err="1">
                <a:latin typeface="Calibri" pitchFamily="34" charset="0"/>
                <a:cs typeface="Calibri" pitchFamily="34" charset="0"/>
              </a:rPr>
              <a:t>mis</a:t>
            </a:r>
            <a:r>
              <a:rPr lang="en-US" dirty="0">
                <a:latin typeface="Calibri" pitchFamily="34" charset="0"/>
                <a:cs typeface="Calibri" pitchFamily="34" charset="0"/>
              </a:rPr>
              <a:t>-branded</a:t>
            </a:r>
          </a:p>
          <a:p>
            <a:pPr algn="just">
              <a:lnSpc>
                <a:spcPct val="150000"/>
              </a:lnSpc>
            </a:pPr>
            <a:r>
              <a:rPr lang="en-US" b="1" dirty="0">
                <a:latin typeface="Calibri" pitchFamily="34" charset="0"/>
                <a:cs typeface="Calibri" pitchFamily="34" charset="0"/>
              </a:rPr>
              <a:t>Contaminant (Section 3(g)..</a:t>
            </a:r>
            <a:r>
              <a:rPr lang="en-US" dirty="0">
                <a:latin typeface="Calibri" pitchFamily="34" charset="0"/>
                <a:cs typeface="Calibri" pitchFamily="34" charset="0"/>
              </a:rPr>
              <a:t>present in food as a result of the production, manufacture, processing, preparation, treatment, packing, transport.</a:t>
            </a:r>
          </a:p>
          <a:p>
            <a:pPr algn="just">
              <a:lnSpc>
                <a:spcPct val="150000"/>
              </a:lnSpc>
            </a:pPr>
            <a:r>
              <a:rPr lang="en-US" b="1" dirty="0">
                <a:latin typeface="Calibri" pitchFamily="34" charset="0"/>
                <a:cs typeface="Calibri" pitchFamily="34" charset="0"/>
              </a:rPr>
              <a:t>Food (Section 3(j) </a:t>
            </a:r>
            <a:r>
              <a:rPr lang="en-US" dirty="0">
                <a:latin typeface="Calibri" pitchFamily="34" charset="0"/>
                <a:cs typeface="Calibri" pitchFamily="34" charset="0"/>
              </a:rPr>
              <a:t>extensively defined</a:t>
            </a:r>
          </a:p>
          <a:p>
            <a:pPr algn="just">
              <a:lnSpc>
                <a:spcPct val="150000"/>
              </a:lnSpc>
            </a:pPr>
            <a:r>
              <a:rPr lang="en-US" b="1" dirty="0">
                <a:latin typeface="Calibri" pitchFamily="34" charset="0"/>
                <a:cs typeface="Calibri" pitchFamily="34" charset="0"/>
              </a:rPr>
              <a:t>Food Additive (Section 3(k)) </a:t>
            </a:r>
            <a:r>
              <a:rPr lang="en-US" dirty="0">
                <a:latin typeface="Calibri" pitchFamily="34" charset="0"/>
                <a:cs typeface="Calibri" pitchFamily="34" charset="0"/>
              </a:rPr>
              <a:t>typical ingredients of the food</a:t>
            </a:r>
          </a:p>
          <a:p>
            <a:pPr algn="just">
              <a:lnSpc>
                <a:spcPct val="150000"/>
              </a:lnSpc>
            </a:pPr>
            <a:r>
              <a:rPr lang="en-US" b="1" dirty="0">
                <a:latin typeface="Calibri" pitchFamily="34" charset="0"/>
                <a:cs typeface="Calibri" pitchFamily="34" charset="0"/>
              </a:rPr>
              <a:t>Food Business (Section 3 (n))</a:t>
            </a:r>
            <a:r>
              <a:rPr lang="en-US" dirty="0">
                <a:latin typeface="Calibri" pitchFamily="34" charset="0"/>
                <a:cs typeface="Calibri" pitchFamily="34" charset="0"/>
              </a:rPr>
              <a:t> for profit or not</a:t>
            </a:r>
          </a:p>
          <a:p>
            <a:pPr algn="just">
              <a:lnSpc>
                <a:spcPct val="150000"/>
              </a:lnSpc>
            </a:pPr>
            <a:r>
              <a:rPr lang="en-US" b="1" dirty="0">
                <a:latin typeface="Calibri" pitchFamily="34" charset="0"/>
                <a:cs typeface="Calibri" pitchFamily="34" charset="0"/>
              </a:rPr>
              <a:t>Food Business Operator (Section 3(o))</a:t>
            </a:r>
            <a:r>
              <a:rPr lang="en-US" dirty="0">
                <a:latin typeface="Calibri" pitchFamily="34" charset="0"/>
                <a:cs typeface="Calibri" pitchFamily="34" charset="0"/>
              </a:rPr>
              <a:t>..umbrella term</a:t>
            </a:r>
          </a:p>
          <a:p>
            <a:pPr algn="just">
              <a:lnSpc>
                <a:spcPct val="150000"/>
              </a:lnSpc>
            </a:pPr>
            <a:r>
              <a:rPr lang="en-US" b="1" dirty="0">
                <a:latin typeface="Calibri" pitchFamily="34" charset="0"/>
                <a:cs typeface="Calibri" pitchFamily="34" charset="0"/>
              </a:rPr>
              <a:t>Food Safety (Section 3(q))</a:t>
            </a:r>
            <a:r>
              <a:rPr lang="en-US" dirty="0">
                <a:latin typeface="Calibri" pitchFamily="34" charset="0"/>
                <a:cs typeface="Calibri" pitchFamily="34" charset="0"/>
              </a:rPr>
              <a:t>..accepted for human consumption</a:t>
            </a:r>
          </a:p>
          <a:p>
            <a:pPr algn="just">
              <a:lnSpc>
                <a:spcPct val="150000"/>
              </a:lnSpc>
            </a:pPr>
            <a:r>
              <a:rPr lang="en-US" b="1" dirty="0">
                <a:latin typeface="Calibri" pitchFamily="34" charset="0"/>
                <a:cs typeface="Calibri" pitchFamily="34" charset="0"/>
              </a:rPr>
              <a:t>Sub Standard (Section 3 (</a:t>
            </a:r>
            <a:r>
              <a:rPr lang="en-US" b="1" dirty="0" err="1">
                <a:latin typeface="Calibri" pitchFamily="34" charset="0"/>
                <a:cs typeface="Calibri" pitchFamily="34" charset="0"/>
              </a:rPr>
              <a:t>zx</a:t>
            </a:r>
            <a:r>
              <a:rPr lang="en-US" b="1" dirty="0">
                <a:latin typeface="Calibri" pitchFamily="34" charset="0"/>
                <a:cs typeface="Calibri" pitchFamily="34" charset="0"/>
              </a:rPr>
              <a:t>)</a:t>
            </a:r>
            <a:r>
              <a:rPr lang="en-US" dirty="0">
                <a:latin typeface="Calibri" pitchFamily="34" charset="0"/>
                <a:cs typeface="Calibri" pitchFamily="34" charset="0"/>
              </a:rPr>
              <a:t>..does not meet specified standard</a:t>
            </a:r>
          </a:p>
          <a:p>
            <a:pPr algn="just">
              <a:lnSpc>
                <a:spcPct val="150000"/>
              </a:lnSpc>
            </a:pPr>
            <a:r>
              <a:rPr lang="en-US" b="1" dirty="0">
                <a:latin typeface="Calibri" pitchFamily="34" charset="0"/>
                <a:cs typeface="Calibri" pitchFamily="34" charset="0"/>
              </a:rPr>
              <a:t>Unsafe Food (Section 3 (</a:t>
            </a:r>
            <a:r>
              <a:rPr lang="en-US" b="1" dirty="0" err="1">
                <a:latin typeface="Calibri" pitchFamily="34" charset="0"/>
                <a:cs typeface="Calibri" pitchFamily="34" charset="0"/>
              </a:rPr>
              <a:t>zz</a:t>
            </a:r>
            <a:r>
              <a:rPr lang="en-US" b="1" dirty="0">
                <a:latin typeface="Calibri" pitchFamily="34" charset="0"/>
                <a:cs typeface="Calibri" pitchFamily="34" charset="0"/>
              </a:rPr>
              <a:t>))</a:t>
            </a:r>
            <a:r>
              <a:rPr lang="en-US" dirty="0">
                <a:latin typeface="Calibri" pitchFamily="34" charset="0"/>
                <a:cs typeface="Calibri" pitchFamily="34" charset="0"/>
              </a:rPr>
              <a:t>..injurious to health</a:t>
            </a:r>
          </a:p>
          <a:p>
            <a:pPr algn="just">
              <a:lnSpc>
                <a:spcPct val="150000"/>
              </a:lnSpc>
            </a:pPr>
            <a:endParaRPr lang="en-US" dirty="0">
              <a:latin typeface="Calibri" pitchFamily="34" charset="0"/>
              <a:cs typeface="Calibri" pitchFamily="34" charset="0"/>
            </a:endParaRPr>
          </a:p>
          <a:p>
            <a:pPr algn="just">
              <a:lnSpc>
                <a:spcPct val="150000"/>
              </a:lnSpc>
            </a:pPr>
            <a:endParaRPr lang="en-US" dirty="0">
              <a:latin typeface="Calibri" pitchFamily="34" charset="0"/>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Some important terms</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055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12</a:t>
            </a:fld>
            <a:endParaRPr lang="en-US" dirty="0"/>
          </a:p>
        </p:txBody>
      </p:sp>
      <p:sp>
        <p:nvSpPr>
          <p:cNvPr id="14339" name="TextBox 4"/>
          <p:cNvSpPr txBox="1">
            <a:spLocks noChangeArrowheads="1"/>
          </p:cNvSpPr>
          <p:nvPr/>
        </p:nvSpPr>
        <p:spPr bwMode="auto">
          <a:xfrm>
            <a:off x="764458" y="1042987"/>
            <a:ext cx="7541342"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just">
              <a:lnSpc>
                <a:spcPct val="150000"/>
              </a:lnSpc>
              <a:buFont typeface="Wingdings" pitchFamily="2" charset="2"/>
              <a:buChar char="§"/>
            </a:pPr>
            <a:r>
              <a:rPr lang="en-US" sz="2200" dirty="0">
                <a:latin typeface="Calibri" pitchFamily="34" charset="0"/>
                <a:cs typeface="Calibri" pitchFamily="34" charset="0"/>
              </a:rPr>
              <a:t>Central Govt. will establish Food Safety &amp; Standards Authority of India.</a:t>
            </a:r>
          </a:p>
          <a:p>
            <a:pPr marL="342900" indent="-342900" algn="just">
              <a:lnSpc>
                <a:spcPct val="150000"/>
              </a:lnSpc>
              <a:buFont typeface="Wingdings" pitchFamily="2" charset="2"/>
              <a:buChar char="§"/>
            </a:pPr>
            <a:r>
              <a:rPr lang="en-US" sz="2200" dirty="0">
                <a:latin typeface="Calibri" pitchFamily="34" charset="0"/>
                <a:cs typeface="Calibri" pitchFamily="34" charset="0"/>
              </a:rPr>
              <a:t>Head Office at New Delhi.</a:t>
            </a:r>
          </a:p>
          <a:p>
            <a:pPr marL="342900" indent="-342900" algn="just">
              <a:lnSpc>
                <a:spcPct val="150000"/>
              </a:lnSpc>
              <a:buFont typeface="Wingdings" pitchFamily="2" charset="2"/>
              <a:buChar char="§"/>
            </a:pPr>
            <a:r>
              <a:rPr lang="en-US" sz="2200" dirty="0">
                <a:latin typeface="Calibri" pitchFamily="34" charset="0"/>
                <a:cs typeface="Calibri" pitchFamily="34" charset="0"/>
              </a:rPr>
              <a:t>Food Authority may establish  its offices at any other places in India.</a:t>
            </a:r>
          </a:p>
          <a:p>
            <a:pPr marL="342900" indent="-342900" algn="just">
              <a:lnSpc>
                <a:spcPct val="150000"/>
              </a:lnSpc>
              <a:buFont typeface="Wingdings" pitchFamily="2" charset="2"/>
              <a:buChar char="§"/>
            </a:pPr>
            <a:r>
              <a:rPr lang="en-US" sz="2200" dirty="0">
                <a:latin typeface="Calibri" pitchFamily="34" charset="0"/>
                <a:cs typeface="Calibri" pitchFamily="34" charset="0"/>
              </a:rPr>
              <a:t>A Chairperson, 22 members out of which one third shall be women (Section 5).</a:t>
            </a:r>
          </a:p>
          <a:p>
            <a:pPr marL="342900" indent="-342900" algn="just">
              <a:lnSpc>
                <a:spcPct val="150000"/>
              </a:lnSpc>
              <a:buFont typeface="Wingdings" pitchFamily="2" charset="2"/>
              <a:buChar char="§"/>
            </a:pPr>
            <a:r>
              <a:rPr lang="en-US" sz="2200" dirty="0">
                <a:latin typeface="Calibri" pitchFamily="34" charset="0"/>
                <a:cs typeface="Calibri" pitchFamily="34" charset="0"/>
              </a:rPr>
              <a:t>Term for 3 years, eligible for re-appointment (Section 7)</a:t>
            </a:r>
          </a:p>
          <a:p>
            <a:pPr marL="342900" indent="-342900" algn="just">
              <a:lnSpc>
                <a:spcPct val="150000"/>
              </a:lnSpc>
              <a:buFont typeface="Wingdings" pitchFamily="2" charset="2"/>
              <a:buChar char="§"/>
            </a:pPr>
            <a:r>
              <a:rPr lang="en-US" sz="2200" dirty="0">
                <a:latin typeface="Calibri" pitchFamily="34" charset="0"/>
                <a:cs typeface="Calibri" pitchFamily="34" charset="0"/>
              </a:rPr>
              <a:t>CEO will see day to day activities of food authority (Section 9).</a:t>
            </a: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4 :- Establishment of FSSAI </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0644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13</a:t>
            </a:fld>
            <a:endParaRPr lang="en-US" dirty="0"/>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Organizational Structure</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3" name="Diagram 2"/>
          <p:cNvGraphicFramePr/>
          <p:nvPr/>
        </p:nvGraphicFramePr>
        <p:xfrm>
          <a:off x="2782472" y="728990"/>
          <a:ext cx="4608928" cy="2713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1" name="Group 30"/>
          <p:cNvGrpSpPr/>
          <p:nvPr/>
        </p:nvGrpSpPr>
        <p:grpSpPr>
          <a:xfrm>
            <a:off x="2667000" y="3962400"/>
            <a:ext cx="4876800" cy="2057400"/>
            <a:chOff x="2667000" y="3962400"/>
            <a:chExt cx="4876800" cy="2057400"/>
          </a:xfrm>
        </p:grpSpPr>
        <p:sp>
          <p:nvSpPr>
            <p:cNvPr id="8" name="Rounded Rectangle 7"/>
            <p:cNvSpPr/>
            <p:nvPr/>
          </p:nvSpPr>
          <p:spPr>
            <a:xfrm>
              <a:off x="2667000" y="4419600"/>
              <a:ext cx="12954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t>State Food Safety Authority (Sec. 29)</a:t>
              </a:r>
            </a:p>
          </p:txBody>
        </p:sp>
        <p:sp>
          <p:nvSpPr>
            <p:cNvPr id="12" name="Rounded Rectangle 11"/>
            <p:cNvSpPr/>
            <p:nvPr/>
          </p:nvSpPr>
          <p:spPr>
            <a:xfrm>
              <a:off x="4191000" y="4419600"/>
              <a:ext cx="16764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t>Commissioner of Food  Safety       (Sec. 30)</a:t>
              </a:r>
            </a:p>
          </p:txBody>
        </p:sp>
        <p:sp>
          <p:nvSpPr>
            <p:cNvPr id="13" name="Rounded Rectangle 12"/>
            <p:cNvSpPr/>
            <p:nvPr/>
          </p:nvSpPr>
          <p:spPr>
            <a:xfrm>
              <a:off x="6096000" y="3962400"/>
              <a:ext cx="14478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t>Designated Officer      (Sec. 36)</a:t>
              </a:r>
            </a:p>
          </p:txBody>
        </p:sp>
        <p:sp>
          <p:nvSpPr>
            <p:cNvPr id="14" name="Rounded Rectangle 13"/>
            <p:cNvSpPr/>
            <p:nvPr/>
          </p:nvSpPr>
          <p:spPr>
            <a:xfrm>
              <a:off x="6096000" y="5105400"/>
              <a:ext cx="14478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t>Food Safety Officer     (Sec. 37)</a:t>
              </a:r>
            </a:p>
          </p:txBody>
        </p:sp>
        <p:cxnSp>
          <p:nvCxnSpPr>
            <p:cNvPr id="15" name="Straight Connector 14"/>
            <p:cNvCxnSpPr>
              <a:stCxn id="8" idx="3"/>
              <a:endCxn id="12" idx="1"/>
            </p:cNvCxnSpPr>
            <p:nvPr/>
          </p:nvCxnSpPr>
          <p:spPr>
            <a:xfrm>
              <a:off x="3962400" y="487680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3" idx="1"/>
            </p:cNvCxnSpPr>
            <p:nvPr/>
          </p:nvCxnSpPr>
          <p:spPr>
            <a:xfrm flipV="1">
              <a:off x="5867400" y="4419600"/>
              <a:ext cx="228600" cy="5137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3"/>
              <a:endCxn id="14" idx="1"/>
            </p:cNvCxnSpPr>
            <p:nvPr/>
          </p:nvCxnSpPr>
          <p:spPr>
            <a:xfrm>
              <a:off x="5867400" y="4876800"/>
              <a:ext cx="22860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ounded Rectangle 22"/>
          <p:cNvSpPr/>
          <p:nvPr/>
        </p:nvSpPr>
        <p:spPr>
          <a:xfrm>
            <a:off x="838200" y="2932713"/>
            <a:ext cx="1462548" cy="104295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Central Advisory Committee (Sec. 11)</a:t>
            </a:r>
          </a:p>
        </p:txBody>
      </p:sp>
      <p:cxnSp>
        <p:nvCxnSpPr>
          <p:cNvPr id="26" name="Straight Arrow Connector 25"/>
          <p:cNvCxnSpPr/>
          <p:nvPr/>
        </p:nvCxnSpPr>
        <p:spPr>
          <a:xfrm>
            <a:off x="3314700" y="2495056"/>
            <a:ext cx="0" cy="19245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0"/>
          </p:cNvCxnSpPr>
          <p:nvPr/>
        </p:nvCxnSpPr>
        <p:spPr>
          <a:xfrm flipV="1">
            <a:off x="1569474" y="2057400"/>
            <a:ext cx="1554726" cy="8753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111336" y="5739245"/>
            <a:ext cx="1521598" cy="93027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Food Analyst</a:t>
            </a:r>
          </a:p>
          <a:p>
            <a:pPr algn="ctr"/>
            <a:r>
              <a:rPr lang="en-US" sz="1600" b="1" dirty="0"/>
              <a:t>(Sec. 45)</a:t>
            </a:r>
          </a:p>
        </p:txBody>
      </p:sp>
      <p:cxnSp>
        <p:nvCxnSpPr>
          <p:cNvPr id="21" name="Straight Arrow Connector 20"/>
          <p:cNvCxnSpPr/>
          <p:nvPr/>
        </p:nvCxnSpPr>
        <p:spPr>
          <a:xfrm>
            <a:off x="4894118" y="5334000"/>
            <a:ext cx="0" cy="3968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799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3"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14</a:t>
            </a:fld>
            <a:endParaRPr lang="en-US" dirty="0"/>
          </a:p>
        </p:txBody>
      </p:sp>
      <p:sp>
        <p:nvSpPr>
          <p:cNvPr id="14339" name="TextBox 4"/>
          <p:cNvSpPr txBox="1">
            <a:spLocks noChangeArrowheads="1"/>
          </p:cNvSpPr>
          <p:nvPr/>
        </p:nvSpPr>
        <p:spPr bwMode="auto">
          <a:xfrm>
            <a:off x="764458" y="1042987"/>
            <a:ext cx="7543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Food Authority to regulate and monitor the manufacture, processing, distribution, sale and import of food so as to ensure safe and wholesome food.</a:t>
            </a:r>
          </a:p>
          <a:p>
            <a:pPr algn="just"/>
            <a:endParaRPr lang="en-US" sz="2200" dirty="0">
              <a:latin typeface="+mj-lt"/>
              <a:cs typeface="Calibri" pitchFamily="34" charset="0"/>
            </a:endParaRPr>
          </a:p>
          <a:p>
            <a:pPr algn="just"/>
            <a:r>
              <a:rPr lang="en-US" sz="2200" dirty="0">
                <a:latin typeface="+mj-lt"/>
              </a:rPr>
              <a:t>It will provide scientific advice and technical support to the Central Government and the State Governments in matters of framing the policy and rules in areas which have a direct or indirect bearing on food safety and nutrition;</a:t>
            </a:r>
          </a:p>
          <a:p>
            <a:pPr algn="just"/>
            <a:endParaRPr lang="en-US" sz="2200" dirty="0">
              <a:latin typeface="+mj-lt"/>
              <a:cs typeface="Calibri" pitchFamily="34" charset="0"/>
            </a:endParaRPr>
          </a:p>
          <a:p>
            <a:pPr algn="just"/>
            <a:r>
              <a:rPr lang="en-US" sz="2200" dirty="0">
                <a:latin typeface="+mj-lt"/>
                <a:cs typeface="Calibri" pitchFamily="34" charset="0"/>
              </a:rPr>
              <a:t>Other works as mentioned in the act.</a:t>
            </a: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16 :- Functions of Food Authority</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3193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15</a:t>
            </a:fld>
            <a:endParaRPr lang="en-US" dirty="0"/>
          </a:p>
        </p:txBody>
      </p:sp>
      <p:sp>
        <p:nvSpPr>
          <p:cNvPr id="14339" name="TextBox 4"/>
          <p:cNvSpPr txBox="1">
            <a:spLocks noChangeArrowheads="1"/>
          </p:cNvSpPr>
          <p:nvPr/>
        </p:nvSpPr>
        <p:spPr bwMode="auto">
          <a:xfrm>
            <a:off x="642910" y="1322725"/>
            <a:ext cx="75438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100" dirty="0">
                <a:latin typeface="+mj-lt"/>
              </a:rPr>
              <a:t>No advertisement shall be made of any food which is misleading or deceiving or contravenes the provisions of this Act, the rules and regulations made thereunder.</a:t>
            </a:r>
          </a:p>
          <a:p>
            <a:pPr algn="just"/>
            <a:endParaRPr lang="en-US" sz="2100" dirty="0">
              <a:latin typeface="+mj-lt"/>
              <a:cs typeface="Calibri" pitchFamily="34" charset="0"/>
            </a:endParaRPr>
          </a:p>
          <a:p>
            <a:pPr algn="just"/>
            <a:r>
              <a:rPr lang="en-US" sz="2100" dirty="0">
                <a:latin typeface="+mj-lt"/>
              </a:rPr>
              <a:t>No person shall engage himself in any unfair trade practice for purpose of promoting the sale, supply, use and consumption of articles of food or adopt any unfair or deceptive practice including the practice of making any statement, whether orally or in writing or by visible representation.</a:t>
            </a:r>
          </a:p>
          <a:p>
            <a:pPr algn="just"/>
            <a:endParaRPr lang="en-US" sz="2100" dirty="0">
              <a:latin typeface="+mj-lt"/>
              <a:cs typeface="Calibri" pitchFamily="34" charset="0"/>
            </a:endParaRPr>
          </a:p>
          <a:p>
            <a:pPr algn="just"/>
            <a:r>
              <a:rPr lang="en-US" sz="2100" dirty="0">
                <a:latin typeface="+mj-lt"/>
              </a:rPr>
              <a:t>………Provided that where a </a:t>
            </a:r>
            <a:r>
              <a:rPr lang="en-US" sz="2100" dirty="0" err="1">
                <a:latin typeface="+mj-lt"/>
              </a:rPr>
              <a:t>defence</a:t>
            </a:r>
            <a:r>
              <a:rPr lang="en-US" sz="2100" dirty="0">
                <a:latin typeface="+mj-lt"/>
              </a:rPr>
              <a:t> is raised to the effect that such guarantee is based on adequate or scientific justification, the </a:t>
            </a:r>
            <a:r>
              <a:rPr lang="en-US" sz="2100" b="1" u="sng" dirty="0">
                <a:latin typeface="+mj-lt"/>
              </a:rPr>
              <a:t>burden of proof</a:t>
            </a:r>
            <a:r>
              <a:rPr lang="en-US" sz="2100" b="1" dirty="0">
                <a:latin typeface="+mj-lt"/>
              </a:rPr>
              <a:t> </a:t>
            </a:r>
            <a:r>
              <a:rPr lang="en-US" sz="2100" dirty="0">
                <a:latin typeface="+mj-lt"/>
              </a:rPr>
              <a:t>of such </a:t>
            </a:r>
            <a:r>
              <a:rPr lang="en-US" sz="2100" dirty="0" err="1">
                <a:latin typeface="+mj-lt"/>
              </a:rPr>
              <a:t>defence</a:t>
            </a:r>
            <a:r>
              <a:rPr lang="en-US" sz="2100" dirty="0">
                <a:latin typeface="+mj-lt"/>
              </a:rPr>
              <a:t> shall lie on the person raising such </a:t>
            </a:r>
            <a:r>
              <a:rPr lang="en-US" sz="2100" dirty="0" err="1">
                <a:latin typeface="+mj-lt"/>
              </a:rPr>
              <a:t>defence</a:t>
            </a:r>
            <a:r>
              <a:rPr lang="en-US" sz="2100" dirty="0">
                <a:latin typeface="+mj-lt"/>
              </a:rPr>
              <a:t>.</a:t>
            </a:r>
            <a:endParaRPr lang="en-US" sz="2100" dirty="0">
              <a:latin typeface="+mj-lt"/>
              <a:cs typeface="Calibri" pitchFamily="34" charset="0"/>
            </a:endParaRPr>
          </a:p>
        </p:txBody>
      </p:sp>
      <p:sp>
        <p:nvSpPr>
          <p:cNvPr id="4" name="TextBox 3"/>
          <p:cNvSpPr txBox="1"/>
          <p:nvPr/>
        </p:nvSpPr>
        <p:spPr>
          <a:xfrm>
            <a:off x="571472" y="467380"/>
            <a:ext cx="7983682" cy="954107"/>
          </a:xfrm>
          <a:prstGeom prst="rect">
            <a:avLst/>
          </a:prstGeom>
          <a:noFill/>
        </p:spPr>
        <p:txBody>
          <a:bodyPr wrap="square" rtlCol="0">
            <a:spAutoFit/>
          </a:bodyPr>
          <a:lstStyle/>
          <a:p>
            <a:r>
              <a:rPr lang="en-US" sz="2800" b="1" dirty="0">
                <a:solidFill>
                  <a:srgbClr val="FF0000"/>
                </a:solidFill>
              </a:rPr>
              <a:t>Section 24 :- Restrictions of advt. &amp; prohibition as to unfair trade practice.</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998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9">
                                            <p:txEl>
                                              <p:pRg st="4" end="4"/>
                                            </p:txEl>
                                          </p:spTgt>
                                        </p:tgtEl>
                                        <p:attrNameLst>
                                          <p:attrName>style.visibility</p:attrName>
                                        </p:attrNameLst>
                                      </p:cBhvr>
                                      <p:to>
                                        <p:strVal val="visible"/>
                                      </p:to>
                                    </p:set>
                                    <p:animEffect transition="in" filter="fade">
                                      <p:cBhvr>
                                        <p:cTn id="7" dur="1000"/>
                                        <p:tgtEl>
                                          <p:spTgt spid="14339">
                                            <p:txEl>
                                              <p:pRg st="4" end="4"/>
                                            </p:txEl>
                                          </p:spTgt>
                                        </p:tgtEl>
                                      </p:cBhvr>
                                    </p:animEffect>
                                    <p:anim calcmode="lin" valueType="num">
                                      <p:cBhvr>
                                        <p:cTn id="8" dur="10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433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16</a:t>
            </a:fld>
            <a:endParaRPr lang="en-US" dirty="0"/>
          </a:p>
        </p:txBody>
      </p:sp>
      <p:sp>
        <p:nvSpPr>
          <p:cNvPr id="14339" name="TextBox 4"/>
          <p:cNvSpPr txBox="1">
            <a:spLocks noChangeArrowheads="1"/>
          </p:cNvSpPr>
          <p:nvPr/>
        </p:nvSpPr>
        <p:spPr bwMode="auto">
          <a:xfrm>
            <a:off x="806245" y="4639270"/>
            <a:ext cx="7543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Liabilities are mentioned separately for</a:t>
            </a:r>
            <a:endParaRPr lang="en-US" sz="2200" dirty="0">
              <a:latin typeface="+mj-lt"/>
              <a:cs typeface="Calibri" pitchFamily="34" charset="0"/>
            </a:endParaRPr>
          </a:p>
          <a:p>
            <a:pPr algn="just"/>
            <a:r>
              <a:rPr lang="en-US" sz="2200" dirty="0">
                <a:latin typeface="+mj-lt"/>
                <a:cs typeface="Calibri" pitchFamily="34" charset="0"/>
              </a:rPr>
              <a:t>Manufacturer &amp; Packers</a:t>
            </a:r>
          </a:p>
          <a:p>
            <a:pPr algn="just"/>
            <a:r>
              <a:rPr lang="en-US" sz="2200" dirty="0">
                <a:latin typeface="+mj-lt"/>
                <a:cs typeface="Calibri" pitchFamily="34" charset="0"/>
              </a:rPr>
              <a:t>Wholesalers, distributors</a:t>
            </a:r>
          </a:p>
          <a:p>
            <a:pPr algn="just"/>
            <a:r>
              <a:rPr lang="en-US" sz="2200" dirty="0">
                <a:latin typeface="+mj-lt"/>
                <a:cs typeface="Calibri" pitchFamily="34" charset="0"/>
              </a:rPr>
              <a:t>Sellers</a:t>
            </a:r>
          </a:p>
        </p:txBody>
      </p:sp>
      <p:sp>
        <p:nvSpPr>
          <p:cNvPr id="4" name="TextBox 3"/>
          <p:cNvSpPr txBox="1"/>
          <p:nvPr/>
        </p:nvSpPr>
        <p:spPr>
          <a:xfrm>
            <a:off x="776748" y="3581400"/>
            <a:ext cx="7983682" cy="954107"/>
          </a:xfrm>
          <a:prstGeom prst="rect">
            <a:avLst/>
          </a:prstGeom>
          <a:noFill/>
        </p:spPr>
        <p:txBody>
          <a:bodyPr wrap="square" rtlCol="0">
            <a:spAutoFit/>
          </a:bodyPr>
          <a:lstStyle/>
          <a:p>
            <a:r>
              <a:rPr lang="en-US" sz="2800" b="1" dirty="0">
                <a:solidFill>
                  <a:srgbClr val="FF0000"/>
                </a:solidFill>
              </a:rPr>
              <a:t>Section 27 :- Liability of manufacturer, packers, wholesalers, distributors and sellers</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4"/>
          <p:cNvSpPr txBox="1">
            <a:spLocks noChangeArrowheads="1"/>
          </p:cNvSpPr>
          <p:nvPr/>
        </p:nvSpPr>
        <p:spPr bwMode="auto">
          <a:xfrm>
            <a:off x="857865" y="1333173"/>
            <a:ext cx="75438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Every food business operator shall ensure that the articles of food </a:t>
            </a:r>
            <a:r>
              <a:rPr lang="en-US" sz="2200" u="sng" dirty="0">
                <a:latin typeface="+mj-lt"/>
              </a:rPr>
              <a:t>satisfy the requirements of this Act</a:t>
            </a:r>
            <a:r>
              <a:rPr lang="en-US" sz="2200" dirty="0">
                <a:latin typeface="+mj-lt"/>
              </a:rPr>
              <a:t> and the rules and regulations made thereunder at all stages of production, processing, import, distribution and sale within the businesses under his control.</a:t>
            </a:r>
            <a:endParaRPr lang="en-US" sz="2200" dirty="0">
              <a:latin typeface="+mj-lt"/>
              <a:cs typeface="Calibri" pitchFamily="34" charset="0"/>
            </a:endParaRPr>
          </a:p>
        </p:txBody>
      </p:sp>
      <p:sp>
        <p:nvSpPr>
          <p:cNvPr id="9" name="TextBox 8"/>
          <p:cNvSpPr txBox="1"/>
          <p:nvPr/>
        </p:nvSpPr>
        <p:spPr>
          <a:xfrm>
            <a:off x="828368" y="427703"/>
            <a:ext cx="7983682" cy="954107"/>
          </a:xfrm>
          <a:prstGeom prst="rect">
            <a:avLst/>
          </a:prstGeom>
          <a:noFill/>
        </p:spPr>
        <p:txBody>
          <a:bodyPr wrap="square" rtlCol="0">
            <a:spAutoFit/>
          </a:bodyPr>
          <a:lstStyle/>
          <a:p>
            <a:r>
              <a:rPr lang="en-US" sz="2800" b="1" dirty="0">
                <a:solidFill>
                  <a:srgbClr val="FF0000"/>
                </a:solidFill>
              </a:rPr>
              <a:t>Section 26 :- Responsibilities of the Food Business Operator</a:t>
            </a:r>
          </a:p>
        </p:txBody>
      </p:sp>
    </p:spTree>
    <p:extLst>
      <p:ext uri="{BB962C8B-B14F-4D97-AF65-F5344CB8AC3E}">
        <p14:creationId xmlns:p14="http://schemas.microsoft.com/office/powerpoint/2010/main" val="14700736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17</a:t>
            </a:fld>
            <a:endParaRPr lang="en-US"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4"/>
          <p:cNvSpPr txBox="1">
            <a:spLocks noChangeArrowheads="1"/>
          </p:cNvSpPr>
          <p:nvPr/>
        </p:nvSpPr>
        <p:spPr bwMode="auto">
          <a:xfrm>
            <a:off x="647756" y="1260768"/>
            <a:ext cx="75438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just">
              <a:buFontTx/>
              <a:buChar char="-"/>
            </a:pPr>
            <a:r>
              <a:rPr lang="en-US" sz="2200" dirty="0">
                <a:latin typeface="+mj-lt"/>
              </a:rPr>
              <a:t>Initiate process for recall if food is not in compliance of the act.</a:t>
            </a:r>
          </a:p>
          <a:p>
            <a:pPr marL="342900" indent="-342900" algn="just">
              <a:buFontTx/>
              <a:buChar char="-"/>
            </a:pPr>
            <a:r>
              <a:rPr lang="en-US" sz="2200" dirty="0">
                <a:latin typeface="+mj-lt"/>
                <a:cs typeface="Calibri" pitchFamily="34" charset="0"/>
              </a:rPr>
              <a:t>Immediately inform competent authorities.</a:t>
            </a:r>
          </a:p>
          <a:p>
            <a:pPr marL="342900" indent="-342900" algn="just">
              <a:buFontTx/>
              <a:buChar char="-"/>
            </a:pPr>
            <a:r>
              <a:rPr lang="en-US" sz="2200" dirty="0">
                <a:latin typeface="+mj-lt"/>
                <a:cs typeface="Calibri" pitchFamily="34" charset="0"/>
              </a:rPr>
              <a:t>Food business operator will follow guidelines relating to food recall procedure.</a:t>
            </a:r>
          </a:p>
        </p:txBody>
      </p:sp>
      <p:sp>
        <p:nvSpPr>
          <p:cNvPr id="9" name="TextBox 8"/>
          <p:cNvSpPr txBox="1"/>
          <p:nvPr/>
        </p:nvSpPr>
        <p:spPr>
          <a:xfrm>
            <a:off x="779318" y="355298"/>
            <a:ext cx="7983682" cy="523220"/>
          </a:xfrm>
          <a:prstGeom prst="rect">
            <a:avLst/>
          </a:prstGeom>
          <a:noFill/>
        </p:spPr>
        <p:txBody>
          <a:bodyPr wrap="square" rtlCol="0">
            <a:spAutoFit/>
          </a:bodyPr>
          <a:lstStyle/>
          <a:p>
            <a:r>
              <a:rPr lang="en-US" sz="2800" b="1" dirty="0">
                <a:solidFill>
                  <a:srgbClr val="FF0000"/>
                </a:solidFill>
              </a:rPr>
              <a:t>Section 28 :- Food Recall* Procedures</a:t>
            </a:r>
          </a:p>
        </p:txBody>
      </p:sp>
      <p:sp>
        <p:nvSpPr>
          <p:cNvPr id="2" name="Rectangle 1"/>
          <p:cNvSpPr/>
          <p:nvPr/>
        </p:nvSpPr>
        <p:spPr>
          <a:xfrm>
            <a:off x="935126" y="3428122"/>
            <a:ext cx="7412238" cy="769441"/>
          </a:xfrm>
          <a:prstGeom prst="rect">
            <a:avLst/>
          </a:prstGeom>
        </p:spPr>
        <p:txBody>
          <a:bodyPr wrap="square">
            <a:spAutoFit/>
          </a:bodyPr>
          <a:lstStyle/>
          <a:p>
            <a:r>
              <a:rPr lang="en-US" sz="2200" dirty="0">
                <a:latin typeface="+mj-lt"/>
              </a:rPr>
              <a:t>Food Safety and Standards (Food Recall Procedure) Regulations, 2017</a:t>
            </a:r>
          </a:p>
        </p:txBody>
      </p:sp>
      <p:sp>
        <p:nvSpPr>
          <p:cNvPr id="3" name="Rectangle 2"/>
          <p:cNvSpPr/>
          <p:nvPr/>
        </p:nvSpPr>
        <p:spPr>
          <a:xfrm>
            <a:off x="935126" y="4476740"/>
            <a:ext cx="7374194" cy="646331"/>
          </a:xfrm>
          <a:prstGeom prst="rect">
            <a:avLst/>
          </a:prstGeom>
        </p:spPr>
        <p:txBody>
          <a:bodyPr wrap="square">
            <a:spAutoFit/>
          </a:bodyPr>
          <a:lstStyle/>
          <a:p>
            <a:pPr algn="just"/>
            <a:r>
              <a:rPr lang="en-US" b="1" dirty="0">
                <a:latin typeface="Times New Roman" panose="02020603050405020304" pitchFamily="18" charset="0"/>
              </a:rPr>
              <a:t>*Regulation 2(c) “food recall” </a:t>
            </a:r>
            <a:r>
              <a:rPr lang="en-US" dirty="0">
                <a:latin typeface="Times New Roman" panose="02020603050405020304" pitchFamily="18" charset="0"/>
              </a:rPr>
              <a:t>means the action to remove food from the market at any stage of the food chain, including that possessed by consumers;</a:t>
            </a:r>
            <a:endParaRPr lang="en-US" dirty="0"/>
          </a:p>
        </p:txBody>
      </p:sp>
    </p:spTree>
    <p:extLst>
      <p:ext uri="{BB962C8B-B14F-4D97-AF65-F5344CB8AC3E}">
        <p14:creationId xmlns:p14="http://schemas.microsoft.com/office/powerpoint/2010/main" val="26404039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18</a:t>
            </a:fld>
            <a:endParaRPr lang="en-US" dirty="0"/>
          </a:p>
        </p:txBody>
      </p:sp>
      <p:sp>
        <p:nvSpPr>
          <p:cNvPr id="5" name="Rectangle 4"/>
          <p:cNvSpPr/>
          <p:nvPr/>
        </p:nvSpPr>
        <p:spPr>
          <a:xfrm>
            <a:off x="0" y="0"/>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4"/>
          <p:cNvSpPr txBox="1">
            <a:spLocks noChangeArrowheads="1"/>
          </p:cNvSpPr>
          <p:nvPr/>
        </p:nvSpPr>
        <p:spPr bwMode="auto">
          <a:xfrm>
            <a:off x="762000" y="1364159"/>
            <a:ext cx="74295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The Food Authority and the State Food Safety Authorities shall be responsible for the enforcement of this Act.</a:t>
            </a:r>
          </a:p>
          <a:p>
            <a:pPr algn="just"/>
            <a:endParaRPr lang="en-US" sz="2200" dirty="0">
              <a:latin typeface="+mj-lt"/>
              <a:cs typeface="Calibri" pitchFamily="34" charset="0"/>
            </a:endParaRPr>
          </a:p>
          <a:p>
            <a:pPr algn="just"/>
            <a:r>
              <a:rPr lang="en-US" sz="2200" dirty="0">
                <a:latin typeface="+mj-lt"/>
              </a:rPr>
              <a:t>They shall monitor and verify that the relevant requirements of law are fulfilled by food business operators at all stages of food business.</a:t>
            </a:r>
            <a:endParaRPr lang="en-US" sz="2200" dirty="0">
              <a:latin typeface="+mj-lt"/>
              <a:cs typeface="Calibri" pitchFamily="34" charset="0"/>
            </a:endParaRPr>
          </a:p>
        </p:txBody>
      </p:sp>
      <p:sp>
        <p:nvSpPr>
          <p:cNvPr id="9" name="TextBox 8"/>
          <p:cNvSpPr txBox="1"/>
          <p:nvPr/>
        </p:nvSpPr>
        <p:spPr>
          <a:xfrm>
            <a:off x="761999" y="355298"/>
            <a:ext cx="7839941" cy="954107"/>
          </a:xfrm>
          <a:prstGeom prst="rect">
            <a:avLst/>
          </a:prstGeom>
          <a:noFill/>
        </p:spPr>
        <p:txBody>
          <a:bodyPr wrap="square" rtlCol="0">
            <a:spAutoFit/>
          </a:bodyPr>
          <a:lstStyle/>
          <a:p>
            <a:r>
              <a:rPr lang="en-US" sz="2800" b="1" dirty="0">
                <a:solidFill>
                  <a:srgbClr val="FF0000"/>
                </a:solidFill>
              </a:rPr>
              <a:t>Section 29 :- Authorities responsible for enforcement of Act</a:t>
            </a:r>
          </a:p>
        </p:txBody>
      </p:sp>
    </p:spTree>
    <p:extLst>
      <p:ext uri="{BB962C8B-B14F-4D97-AF65-F5344CB8AC3E}">
        <p14:creationId xmlns:p14="http://schemas.microsoft.com/office/powerpoint/2010/main" val="1665579405"/>
      </p:ext>
    </p:extLst>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19</a:t>
            </a:fld>
            <a:endParaRPr lang="en-US" dirty="0"/>
          </a:p>
        </p:txBody>
      </p:sp>
      <p:sp>
        <p:nvSpPr>
          <p:cNvPr id="14339" name="TextBox 4"/>
          <p:cNvSpPr txBox="1">
            <a:spLocks noChangeArrowheads="1"/>
          </p:cNvSpPr>
          <p:nvPr/>
        </p:nvSpPr>
        <p:spPr bwMode="auto">
          <a:xfrm>
            <a:off x="764458" y="1143000"/>
            <a:ext cx="731274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State Govt. shall appoint the Commissioner of Food Safety for the state for efficient implementation of food safety and standards.</a:t>
            </a:r>
            <a:endParaRPr lang="en-US" sz="2200"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30:- Commissioner of the Food Safety</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90689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5122" name="Picture 2" descr="CONSUMER RIGHTS - redressal of consumer dispute are categorized">
            <a:extLst>
              <a:ext uri="{FF2B5EF4-FFF2-40B4-BE49-F238E27FC236}">
                <a16:creationId xmlns:a16="http://schemas.microsoft.com/office/drawing/2014/main" id="{F1AE025A-FD79-4A73-AA8B-282DBB677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620688"/>
            <a:ext cx="7132284" cy="40119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C488A7-EE6B-4DAF-83FF-1D0D2378E449}"/>
              </a:ext>
            </a:extLst>
          </p:cNvPr>
          <p:cNvSpPr txBox="1"/>
          <p:nvPr/>
        </p:nvSpPr>
        <p:spPr>
          <a:xfrm>
            <a:off x="1475656" y="4900836"/>
            <a:ext cx="5904656" cy="1631216"/>
          </a:xfrm>
          <a:prstGeom prst="rect">
            <a:avLst/>
          </a:prstGeom>
          <a:noFill/>
        </p:spPr>
        <p:txBody>
          <a:bodyPr wrap="square" rtlCol="0">
            <a:spAutoFit/>
          </a:bodyPr>
          <a:lstStyle/>
          <a:p>
            <a:pPr algn="ctr"/>
            <a:r>
              <a:rPr lang="en-US" sz="2000" dirty="0"/>
              <a:t>Consumer Protection Act, 2019 (Old 1986 Act)</a:t>
            </a:r>
          </a:p>
          <a:p>
            <a:pPr algn="ctr"/>
            <a:r>
              <a:rPr lang="en-US" sz="2000" dirty="0"/>
              <a:t>Competition Act, 2002 (w.e.f. 2009)</a:t>
            </a:r>
          </a:p>
          <a:p>
            <a:pPr algn="ctr"/>
            <a:r>
              <a:rPr lang="en-US" sz="2000" dirty="0"/>
              <a:t>Food Safety and Standards Act, 2006</a:t>
            </a:r>
          </a:p>
          <a:p>
            <a:pPr algn="ctr"/>
            <a:r>
              <a:rPr lang="en-US" sz="2000" dirty="0"/>
              <a:t>Legal Metrology Act, 2009 (Old 1976 Act)</a:t>
            </a:r>
          </a:p>
          <a:p>
            <a:pPr algn="ctr"/>
            <a:r>
              <a:rPr lang="en-US" sz="2000" dirty="0"/>
              <a:t>RERA Act, 2016</a:t>
            </a:r>
          </a:p>
        </p:txBody>
      </p:sp>
    </p:spTree>
    <p:extLst>
      <p:ext uri="{BB962C8B-B14F-4D97-AF65-F5344CB8AC3E}">
        <p14:creationId xmlns:p14="http://schemas.microsoft.com/office/powerpoint/2010/main" val="6583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48400"/>
            <a:ext cx="950912" cy="59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srcRect l="12628" t="3906" r="14897" b="6250"/>
          <a:stretch>
            <a:fillRect/>
          </a:stretch>
        </p:blipFill>
        <p:spPr bwMode="auto">
          <a:xfrm>
            <a:off x="0" y="0"/>
            <a:ext cx="9429816" cy="6572272"/>
          </a:xfrm>
          <a:prstGeom prst="rect">
            <a:avLst/>
          </a:prstGeom>
          <a:noFill/>
          <a:ln w="9525">
            <a:noFill/>
            <a:miter lim="800000"/>
            <a:headEnd/>
            <a:tailEnd/>
          </a:ln>
          <a:effectLst/>
        </p:spPr>
      </p:pic>
    </p:spTree>
    <p:extLst>
      <p:ext uri="{BB962C8B-B14F-4D97-AF65-F5344CB8AC3E}">
        <p14:creationId xmlns:p14="http://schemas.microsoft.com/office/powerpoint/2010/main" val="3808711906"/>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249"/>
          <a:stretch/>
        </p:blipFill>
        <p:spPr bwMode="auto">
          <a:xfrm>
            <a:off x="-304800" y="13856"/>
            <a:ext cx="9431482" cy="641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427703"/>
            <a:ext cx="6781800" cy="338554"/>
          </a:xfrm>
          <a:prstGeom prst="rect">
            <a:avLst/>
          </a:prstGeom>
        </p:spPr>
        <p:txBody>
          <a:bodyPr wrap="square">
            <a:spAutoFit/>
          </a:bodyPr>
          <a:lstStyle/>
          <a:p>
            <a:pPr algn="ctr"/>
            <a:r>
              <a:rPr lang="en-US" sz="1600" b="1" dirty="0"/>
              <a:t>Commissioners Food Safety/Officer-In-Charge For Food Safety In States/UTS</a:t>
            </a:r>
          </a:p>
        </p:txBody>
      </p:sp>
      <p:sp>
        <p:nvSpPr>
          <p:cNvPr id="9" name="TextBox 8">
            <a:extLst>
              <a:ext uri="{FF2B5EF4-FFF2-40B4-BE49-F238E27FC236}">
                <a16:creationId xmlns:a16="http://schemas.microsoft.com/office/drawing/2014/main" id="{CCAF06D8-5D78-49C5-9C48-DA29818592B7}"/>
              </a:ext>
            </a:extLst>
          </p:cNvPr>
          <p:cNvSpPr txBox="1"/>
          <p:nvPr/>
        </p:nvSpPr>
        <p:spPr>
          <a:xfrm>
            <a:off x="1249888" y="6459752"/>
            <a:ext cx="7282552" cy="276999"/>
          </a:xfrm>
          <a:prstGeom prst="rect">
            <a:avLst/>
          </a:prstGeom>
          <a:noFill/>
        </p:spPr>
        <p:txBody>
          <a:bodyPr wrap="square">
            <a:spAutoFit/>
          </a:bodyPr>
          <a:lstStyle/>
          <a:p>
            <a:r>
              <a:rPr lang="en-US" sz="1200" dirty="0"/>
              <a:t>https://www.fssai.gov.in/cms/commissioners-of-food-safety.php</a:t>
            </a:r>
          </a:p>
        </p:txBody>
      </p:sp>
      <p:sp>
        <p:nvSpPr>
          <p:cNvPr id="6" name="Rectangle 5">
            <a:extLst>
              <a:ext uri="{FF2B5EF4-FFF2-40B4-BE49-F238E27FC236}">
                <a16:creationId xmlns:a16="http://schemas.microsoft.com/office/drawing/2014/main" id="{4FEB6B5F-C532-4A11-9CBC-E423C9754F22}"/>
              </a:ext>
            </a:extLst>
          </p:cNvPr>
          <p:cNvSpPr/>
          <p:nvPr/>
        </p:nvSpPr>
        <p:spPr>
          <a:xfrm>
            <a:off x="2339752" y="2132856"/>
            <a:ext cx="4968552"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092586"/>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22</a:t>
            </a:fld>
            <a:endParaRPr lang="en-US"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4"/>
          <p:cNvSpPr txBox="1">
            <a:spLocks noChangeArrowheads="1"/>
          </p:cNvSpPr>
          <p:nvPr/>
        </p:nvSpPr>
        <p:spPr bwMode="auto">
          <a:xfrm>
            <a:off x="857250" y="963044"/>
            <a:ext cx="7361959"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just">
              <a:buFontTx/>
              <a:buChar char="-"/>
            </a:pPr>
            <a:r>
              <a:rPr lang="en-US" sz="2200" dirty="0">
                <a:latin typeface="+mj-lt"/>
              </a:rPr>
              <a:t>No food business except under a </a:t>
            </a:r>
            <a:r>
              <a:rPr lang="en-US" sz="2200" dirty="0" err="1">
                <a:latin typeface="+mj-lt"/>
              </a:rPr>
              <a:t>licence</a:t>
            </a:r>
            <a:r>
              <a:rPr lang="en-US" sz="2200" dirty="0">
                <a:latin typeface="+mj-lt"/>
              </a:rPr>
              <a:t>.</a:t>
            </a:r>
          </a:p>
          <a:p>
            <a:pPr marL="342900" indent="-342900" algn="just">
              <a:buFontTx/>
              <a:buChar char="-"/>
            </a:pPr>
            <a:r>
              <a:rPr lang="en-US" sz="2200" dirty="0">
                <a:latin typeface="+mj-lt"/>
                <a:cs typeface="Calibri" pitchFamily="34" charset="0"/>
              </a:rPr>
              <a:t>Not applicable to *</a:t>
            </a:r>
            <a:r>
              <a:rPr lang="en-US" sz="2200" u="sng" dirty="0">
                <a:latin typeface="+mj-lt"/>
                <a:cs typeface="Calibri" pitchFamily="34" charset="0"/>
              </a:rPr>
              <a:t>petty manufacturer</a:t>
            </a:r>
            <a:r>
              <a:rPr lang="en-US" sz="2200" dirty="0">
                <a:latin typeface="+mj-lt"/>
                <a:cs typeface="Calibri" pitchFamily="34" charset="0"/>
              </a:rPr>
              <a:t> but they will register themselves as prescribed.</a:t>
            </a:r>
          </a:p>
          <a:p>
            <a:pPr marL="342900" indent="-342900" algn="just">
              <a:buFontTx/>
              <a:buChar char="-"/>
            </a:pPr>
            <a:r>
              <a:rPr lang="en-US" sz="2200" dirty="0">
                <a:latin typeface="+mj-lt"/>
                <a:cs typeface="Calibri" pitchFamily="34" charset="0"/>
              </a:rPr>
              <a:t>If </a:t>
            </a:r>
            <a:r>
              <a:rPr lang="en-US" sz="2200" dirty="0" err="1">
                <a:latin typeface="+mj-lt"/>
                <a:cs typeface="Calibri" pitchFamily="34" charset="0"/>
              </a:rPr>
              <a:t>licence</a:t>
            </a:r>
            <a:r>
              <a:rPr lang="en-US" sz="2200" dirty="0">
                <a:latin typeface="+mj-lt"/>
                <a:cs typeface="Calibri" pitchFamily="34" charset="0"/>
              </a:rPr>
              <a:t> is not issued in 2 months or application is not rejected, the applicant may start his food business.</a:t>
            </a:r>
          </a:p>
          <a:p>
            <a:endParaRPr lang="en-US" sz="1200" u="sng" dirty="0">
              <a:cs typeface="Calibri" pitchFamily="34" charset="0"/>
            </a:endParaRPr>
          </a:p>
          <a:p>
            <a:pPr algn="just"/>
            <a:r>
              <a:rPr lang="en-US" sz="1300" b="1" u="sng" dirty="0">
                <a:cs typeface="Calibri" pitchFamily="34" charset="0"/>
              </a:rPr>
              <a:t>*Petty manufacturer</a:t>
            </a:r>
            <a:r>
              <a:rPr lang="en-US" sz="1300" b="1" dirty="0">
                <a:cs typeface="Calibri" pitchFamily="34" charset="0"/>
              </a:rPr>
              <a:t> </a:t>
            </a:r>
            <a:r>
              <a:rPr lang="en-US" sz="1300" dirty="0"/>
              <a:t>means any food manufacturer, who</a:t>
            </a:r>
          </a:p>
          <a:p>
            <a:pPr algn="just"/>
            <a:endParaRPr lang="en-US" sz="1300" dirty="0"/>
          </a:p>
          <a:p>
            <a:pPr algn="just"/>
            <a:r>
              <a:rPr lang="en-US" sz="1300" b="1" dirty="0"/>
              <a:t>(</a:t>
            </a:r>
            <a:r>
              <a:rPr lang="en-US" sz="1300" b="1" i="1" dirty="0"/>
              <a:t>a</a:t>
            </a:r>
            <a:r>
              <a:rPr lang="en-US" sz="1300" b="1" dirty="0"/>
              <a:t>)</a:t>
            </a:r>
            <a:r>
              <a:rPr lang="en-US" sz="1300" dirty="0"/>
              <a:t> manufactures or sells any article of food himself or a petty retailer, hawker, itinerant vendor or</a:t>
            </a:r>
          </a:p>
          <a:p>
            <a:pPr algn="just"/>
            <a:r>
              <a:rPr lang="en-US" sz="1300" dirty="0"/>
              <a:t>temporary stall holder; or distributes foods including in any religious or social gathering except a caterer; or</a:t>
            </a:r>
          </a:p>
          <a:p>
            <a:pPr algn="just"/>
            <a:endParaRPr lang="en-US" sz="500" dirty="0"/>
          </a:p>
          <a:p>
            <a:pPr algn="just"/>
            <a:r>
              <a:rPr lang="en-US" sz="1300" b="1" dirty="0"/>
              <a:t>(</a:t>
            </a:r>
            <a:r>
              <a:rPr lang="en-US" sz="1300" b="1" i="1" dirty="0"/>
              <a:t>b</a:t>
            </a:r>
            <a:r>
              <a:rPr lang="en-US" sz="1300" b="1" dirty="0"/>
              <a:t>)</a:t>
            </a:r>
            <a:r>
              <a:rPr lang="en-US" sz="1300" dirty="0"/>
              <a:t> such other food businesses including small scale or cottage or such other industries relating to food business or tiny food businesses with an annual turnover not exceeding </a:t>
            </a:r>
            <a:r>
              <a:rPr lang="en-US" sz="1300" dirty="0" err="1"/>
              <a:t>Rs</a:t>
            </a:r>
            <a:r>
              <a:rPr lang="en-US" sz="1300" dirty="0"/>
              <a:t> 12 lakhs and/or whose</a:t>
            </a:r>
          </a:p>
          <a:p>
            <a:pPr algn="just"/>
            <a:endParaRPr lang="en-US" sz="500" dirty="0"/>
          </a:p>
          <a:p>
            <a:pPr algn="just"/>
            <a:r>
              <a:rPr lang="en-US" sz="1300" b="1" dirty="0"/>
              <a:t>(</a:t>
            </a:r>
            <a:r>
              <a:rPr lang="en-US" sz="1300" b="1" i="1" dirty="0" err="1"/>
              <a:t>i</a:t>
            </a:r>
            <a:r>
              <a:rPr lang="en-US" sz="1300" b="1" dirty="0"/>
              <a:t>)</a:t>
            </a:r>
            <a:r>
              <a:rPr lang="en-US" sz="1300" dirty="0"/>
              <a:t> production capacity of food (other than milk and milk products and meat and meat products) does not exceed 100 kg / </a:t>
            </a:r>
            <a:r>
              <a:rPr lang="en-US" sz="1300" dirty="0" err="1"/>
              <a:t>ltr</a:t>
            </a:r>
            <a:r>
              <a:rPr lang="en-US" sz="1300" dirty="0"/>
              <a:t> per day or</a:t>
            </a:r>
          </a:p>
          <a:p>
            <a:pPr algn="just"/>
            <a:endParaRPr lang="en-US" sz="500" dirty="0"/>
          </a:p>
          <a:p>
            <a:pPr algn="just"/>
            <a:r>
              <a:rPr lang="en-US" sz="1300" b="1" dirty="0"/>
              <a:t>(</a:t>
            </a:r>
            <a:r>
              <a:rPr lang="en-US" sz="1300" b="1" i="1" dirty="0"/>
              <a:t>ii</a:t>
            </a:r>
            <a:r>
              <a:rPr lang="en-US" sz="1300" b="1" dirty="0"/>
              <a:t>)</a:t>
            </a:r>
            <a:r>
              <a:rPr lang="en-US" sz="1300" dirty="0"/>
              <a:t> procurement or handling and collection of milk is up to 500 </a:t>
            </a:r>
            <a:r>
              <a:rPr lang="en-US" sz="1300" dirty="0" err="1"/>
              <a:t>litres</a:t>
            </a:r>
            <a:r>
              <a:rPr lang="en-US" sz="1300" dirty="0"/>
              <a:t> of milk per day or</a:t>
            </a:r>
          </a:p>
          <a:p>
            <a:pPr algn="just"/>
            <a:endParaRPr lang="en-US" sz="500" dirty="0"/>
          </a:p>
          <a:p>
            <a:pPr algn="just"/>
            <a:r>
              <a:rPr lang="en-US" sz="1300" b="1" dirty="0"/>
              <a:t>(</a:t>
            </a:r>
            <a:r>
              <a:rPr lang="en-US" sz="1300" b="1" i="1" dirty="0"/>
              <a:t>iii</a:t>
            </a:r>
            <a:r>
              <a:rPr lang="en-US" sz="1300" b="1" dirty="0"/>
              <a:t>)</a:t>
            </a:r>
            <a:r>
              <a:rPr lang="en-US" sz="1300" dirty="0"/>
              <a:t> slaughtering capacity is 2 large animals or 10 small animals or 50 poultry birds per day or less.</a:t>
            </a:r>
          </a:p>
          <a:p>
            <a:endParaRPr lang="en-US" sz="1300" dirty="0">
              <a:latin typeface="+mj-lt"/>
              <a:cs typeface="Calibri" pitchFamily="34" charset="0"/>
            </a:endParaRPr>
          </a:p>
          <a:p>
            <a:r>
              <a:rPr lang="en-US" sz="1300" dirty="0">
                <a:latin typeface="+mj-lt"/>
                <a:cs typeface="Calibri" pitchFamily="34" charset="0"/>
              </a:rPr>
              <a:t>      Licensing Regulation 2011</a:t>
            </a:r>
          </a:p>
        </p:txBody>
      </p:sp>
      <p:sp>
        <p:nvSpPr>
          <p:cNvPr id="11" name="TextBox 10"/>
          <p:cNvSpPr txBox="1"/>
          <p:nvPr/>
        </p:nvSpPr>
        <p:spPr>
          <a:xfrm>
            <a:off x="768927" y="457200"/>
            <a:ext cx="7983682" cy="523220"/>
          </a:xfrm>
          <a:prstGeom prst="rect">
            <a:avLst/>
          </a:prstGeom>
          <a:noFill/>
        </p:spPr>
        <p:txBody>
          <a:bodyPr wrap="square" rtlCol="0">
            <a:spAutoFit/>
          </a:bodyPr>
          <a:lstStyle/>
          <a:p>
            <a:r>
              <a:rPr lang="en-US" sz="2800" b="1" dirty="0">
                <a:solidFill>
                  <a:srgbClr val="FF0000"/>
                </a:solidFill>
              </a:rPr>
              <a:t>Section  31:- Licensing &amp; </a:t>
            </a:r>
            <a:r>
              <a:rPr lang="en-US" sz="2800" b="1" dirty="0" err="1">
                <a:solidFill>
                  <a:srgbClr val="FF0000"/>
                </a:solidFill>
              </a:rPr>
              <a:t>Regi</a:t>
            </a:r>
            <a:r>
              <a:rPr lang="en-US" sz="2800" b="1" dirty="0">
                <a:solidFill>
                  <a:srgbClr val="FF0000"/>
                </a:solidFill>
              </a:rPr>
              <a:t>. Of food business</a:t>
            </a:r>
          </a:p>
        </p:txBody>
      </p:sp>
    </p:spTree>
    <p:extLst>
      <p:ext uri="{BB962C8B-B14F-4D97-AF65-F5344CB8AC3E}">
        <p14:creationId xmlns:p14="http://schemas.microsoft.com/office/powerpoint/2010/main" val="67254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48400"/>
            <a:ext cx="950912" cy="59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394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289580"/>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48400"/>
            <a:ext cx="950912" cy="59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981948"/>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48400"/>
            <a:ext cx="950912" cy="59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108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861088"/>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26</a:t>
            </a:fld>
            <a:endParaRPr lang="en-US" dirty="0"/>
          </a:p>
        </p:txBody>
      </p:sp>
      <p:sp>
        <p:nvSpPr>
          <p:cNvPr id="14339" name="TextBox 4"/>
          <p:cNvSpPr txBox="1">
            <a:spLocks noChangeArrowheads="1"/>
          </p:cNvSpPr>
          <p:nvPr/>
        </p:nvSpPr>
        <p:spPr bwMode="auto">
          <a:xfrm>
            <a:off x="764458" y="1143000"/>
            <a:ext cx="7543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The Food Authority may, by notification, require registered medical practitioners carrying on their profession in any local area specified in the notification, </a:t>
            </a:r>
          </a:p>
          <a:p>
            <a:pPr algn="just"/>
            <a:endParaRPr lang="en-US" sz="2200" dirty="0">
              <a:latin typeface="+mj-lt"/>
            </a:endParaRPr>
          </a:p>
          <a:p>
            <a:pPr algn="just"/>
            <a:r>
              <a:rPr lang="en-US" sz="2200" dirty="0">
                <a:latin typeface="+mj-lt"/>
              </a:rPr>
              <a:t>……to report all occurrences of food poisoning coming to their notice to such officer as may be specified.</a:t>
            </a:r>
            <a:endParaRPr lang="en-US" sz="2200"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35:- Notification of food poisoning</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754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27</a:t>
            </a:fld>
            <a:endParaRPr lang="en-US" dirty="0"/>
          </a:p>
        </p:txBody>
      </p:sp>
      <p:sp>
        <p:nvSpPr>
          <p:cNvPr id="14339" name="TextBox 4"/>
          <p:cNvSpPr txBox="1">
            <a:spLocks noChangeArrowheads="1"/>
          </p:cNvSpPr>
          <p:nvPr/>
        </p:nvSpPr>
        <p:spPr bwMode="auto">
          <a:xfrm>
            <a:off x="764458" y="1143000"/>
            <a:ext cx="75438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The Commissioner of Food Safety shall appoint Designated Officer for each district.</a:t>
            </a:r>
          </a:p>
          <a:p>
            <a:pPr algn="just"/>
            <a:endParaRPr lang="en-US" sz="2200" dirty="0">
              <a:latin typeface="+mj-lt"/>
              <a:cs typeface="Calibri" pitchFamily="34" charset="0"/>
            </a:endParaRPr>
          </a:p>
          <a:p>
            <a:pPr algn="just"/>
            <a:r>
              <a:rPr lang="en-US" sz="2200" i="1" u="sng" dirty="0">
                <a:latin typeface="+mj-lt"/>
                <a:cs typeface="Calibri" pitchFamily="34" charset="0"/>
              </a:rPr>
              <a:t>Functions</a:t>
            </a:r>
          </a:p>
          <a:p>
            <a:pPr marL="342900" indent="-342900" algn="just">
              <a:buFont typeface="Arial" pitchFamily="34" charset="0"/>
              <a:buChar char="•"/>
            </a:pPr>
            <a:endParaRPr lang="en-US" sz="2200" dirty="0">
              <a:latin typeface="+mj-lt"/>
              <a:cs typeface="Calibri" pitchFamily="34" charset="0"/>
            </a:endParaRPr>
          </a:p>
          <a:p>
            <a:pPr marL="342900" indent="-342900" algn="just">
              <a:buFont typeface="Arial" pitchFamily="34" charset="0"/>
              <a:buChar char="•"/>
            </a:pPr>
            <a:r>
              <a:rPr lang="en-US" sz="2200" dirty="0">
                <a:latin typeface="+mj-lt"/>
                <a:cs typeface="Calibri" pitchFamily="34" charset="0"/>
              </a:rPr>
              <a:t>It will issue or cancel </a:t>
            </a:r>
            <a:r>
              <a:rPr lang="en-US" sz="2200" dirty="0" err="1">
                <a:latin typeface="+mj-lt"/>
                <a:cs typeface="Calibri" pitchFamily="34" charset="0"/>
              </a:rPr>
              <a:t>licence</a:t>
            </a:r>
            <a:r>
              <a:rPr lang="en-US" sz="2200" dirty="0">
                <a:latin typeface="+mj-lt"/>
                <a:cs typeface="Calibri" pitchFamily="34" charset="0"/>
              </a:rPr>
              <a:t> of food business operators.</a:t>
            </a:r>
          </a:p>
          <a:p>
            <a:pPr marL="342900" indent="-342900" algn="just">
              <a:buFont typeface="Arial" pitchFamily="34" charset="0"/>
              <a:buChar char="•"/>
            </a:pPr>
            <a:endParaRPr lang="en-US" sz="1000" dirty="0">
              <a:latin typeface="+mj-lt"/>
              <a:cs typeface="Calibri" pitchFamily="34" charset="0"/>
            </a:endParaRPr>
          </a:p>
          <a:p>
            <a:pPr marL="342900" indent="-342900" algn="just">
              <a:buFont typeface="Arial" pitchFamily="34" charset="0"/>
              <a:buChar char="•"/>
            </a:pPr>
            <a:r>
              <a:rPr lang="en-US" sz="2200" dirty="0">
                <a:latin typeface="+mj-lt"/>
                <a:cs typeface="Calibri" pitchFamily="34" charset="0"/>
              </a:rPr>
              <a:t>It will prohibit the sale of any article of food which is in contravention of the provisions of this act.</a:t>
            </a:r>
          </a:p>
          <a:p>
            <a:pPr marL="342900" indent="-342900" algn="just">
              <a:buFont typeface="Arial" pitchFamily="34" charset="0"/>
              <a:buChar char="•"/>
            </a:pPr>
            <a:endParaRPr lang="en-US" sz="1000" dirty="0">
              <a:latin typeface="+mj-lt"/>
              <a:cs typeface="Calibri" pitchFamily="34" charset="0"/>
            </a:endParaRPr>
          </a:p>
          <a:p>
            <a:pPr marL="342900" indent="-342900" algn="just">
              <a:buFont typeface="Arial" pitchFamily="34" charset="0"/>
              <a:buChar char="•"/>
            </a:pPr>
            <a:r>
              <a:rPr lang="en-US" sz="2200" dirty="0">
                <a:latin typeface="+mj-lt"/>
                <a:cs typeface="Calibri" pitchFamily="34" charset="0"/>
              </a:rPr>
              <a:t>To make recommendation to the Commissioner of Food Safety for sanction to launch prosecution in case of contraventions punishable with imprisonment.</a:t>
            </a:r>
          </a:p>
          <a:p>
            <a:pPr marL="342900" indent="-342900" algn="just">
              <a:buFont typeface="Arial" pitchFamily="34" charset="0"/>
              <a:buChar char="•"/>
            </a:pPr>
            <a:endParaRPr lang="en-US" sz="1000" dirty="0">
              <a:latin typeface="+mj-lt"/>
              <a:cs typeface="Calibri" pitchFamily="34" charset="0"/>
            </a:endParaRPr>
          </a:p>
          <a:p>
            <a:pPr marL="342900" indent="-342900" algn="just">
              <a:buFont typeface="Arial" pitchFamily="34" charset="0"/>
              <a:buChar char="•"/>
            </a:pPr>
            <a:r>
              <a:rPr lang="en-US" sz="2200" dirty="0">
                <a:latin typeface="+mj-lt"/>
                <a:cs typeface="Calibri" pitchFamily="34" charset="0"/>
              </a:rPr>
              <a:t>To maintain record of all inspections made by Food Safety Officers and actions taken by them in the performance of their duty.</a:t>
            </a: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36:- Designated Officer</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6368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28</a:t>
            </a:fld>
            <a:endParaRPr lang="en-US"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209800" y="0"/>
            <a:ext cx="5139731" cy="7315809"/>
          </a:xfrm>
          <a:prstGeom prst="rect">
            <a:avLst/>
          </a:prstGeom>
        </p:spPr>
      </p:pic>
    </p:spTree>
    <p:extLst>
      <p:ext uri="{BB962C8B-B14F-4D97-AF65-F5344CB8AC3E}">
        <p14:creationId xmlns:p14="http://schemas.microsoft.com/office/powerpoint/2010/main" val="296633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29</a:t>
            </a:fld>
            <a:endParaRPr lang="en-US" dirty="0"/>
          </a:p>
        </p:txBody>
      </p:sp>
      <p:sp>
        <p:nvSpPr>
          <p:cNvPr id="14339" name="TextBox 4"/>
          <p:cNvSpPr txBox="1">
            <a:spLocks noChangeArrowheads="1"/>
          </p:cNvSpPr>
          <p:nvPr/>
        </p:nvSpPr>
        <p:spPr bwMode="auto">
          <a:xfrm>
            <a:off x="764458" y="1143000"/>
            <a:ext cx="75438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The Commissioner of Food Safety shall appoint Food Safety Officers</a:t>
            </a:r>
          </a:p>
          <a:p>
            <a:pPr algn="just"/>
            <a:endParaRPr lang="en-US" sz="2200" dirty="0">
              <a:latin typeface="+mj-lt"/>
              <a:cs typeface="Calibri" pitchFamily="34" charset="0"/>
            </a:endParaRPr>
          </a:p>
          <a:p>
            <a:pPr algn="just"/>
            <a:r>
              <a:rPr lang="en-US" sz="2200" dirty="0">
                <a:latin typeface="+mj-lt"/>
                <a:cs typeface="Calibri" pitchFamily="34" charset="0"/>
              </a:rPr>
              <a:t>The State Govt. may authorize any officer of the state govt. to perform the functions of a Food Safety Officer.</a:t>
            </a:r>
          </a:p>
          <a:p>
            <a:pPr algn="just"/>
            <a:endParaRPr lang="en-US" sz="2200" dirty="0">
              <a:latin typeface="+mj-lt"/>
              <a:cs typeface="Calibri" pitchFamily="34" charset="0"/>
            </a:endParaRPr>
          </a:p>
          <a:p>
            <a:pPr algn="just"/>
            <a:r>
              <a:rPr lang="en-US" sz="2200" b="1" u="sng" dirty="0">
                <a:latin typeface="+mj-lt"/>
                <a:cs typeface="Calibri" pitchFamily="34" charset="0"/>
              </a:rPr>
              <a:t>Powers (Section 38)</a:t>
            </a:r>
          </a:p>
          <a:p>
            <a:pPr algn="just"/>
            <a:endParaRPr lang="en-US" sz="2200" dirty="0">
              <a:latin typeface="+mj-lt"/>
              <a:cs typeface="Calibri" pitchFamily="34" charset="0"/>
            </a:endParaRPr>
          </a:p>
          <a:p>
            <a:pPr algn="just"/>
            <a:r>
              <a:rPr lang="en-US" sz="2200" dirty="0">
                <a:latin typeface="+mj-lt"/>
                <a:cs typeface="Calibri" pitchFamily="34" charset="0"/>
              </a:rPr>
              <a:t>Take sample of any food, seize any article of food, enter in premises of food operators and inspect.</a:t>
            </a:r>
          </a:p>
          <a:p>
            <a:pPr algn="just"/>
            <a:endParaRPr lang="en-US" sz="2200" dirty="0">
              <a:latin typeface="+mj-lt"/>
              <a:cs typeface="Calibri" pitchFamily="34" charset="0"/>
            </a:endParaRPr>
          </a:p>
          <a:p>
            <a:pPr algn="just"/>
            <a:r>
              <a:rPr lang="en-US" sz="2200" dirty="0">
                <a:latin typeface="+mj-lt"/>
                <a:cs typeface="Calibri" pitchFamily="34" charset="0"/>
              </a:rPr>
              <a:t>FSO will follow the guidelines issued by Commissioner of Food Safety from time to time.</a:t>
            </a: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37:- Food Safety Officer</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0629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a:solidFill>
                  <a:srgbClr val="FF0000"/>
                </a:solidFill>
              </a:rPr>
              <a:t>Outline</a:t>
            </a:r>
          </a:p>
        </p:txBody>
      </p:sp>
      <p:sp>
        <p:nvSpPr>
          <p:cNvPr id="7" name="TextBox 6"/>
          <p:cNvSpPr txBox="1"/>
          <p:nvPr/>
        </p:nvSpPr>
        <p:spPr>
          <a:xfrm>
            <a:off x="762000" y="1143000"/>
            <a:ext cx="7543800" cy="2677656"/>
          </a:xfrm>
          <a:prstGeom prst="rect">
            <a:avLst/>
          </a:prstGeom>
          <a:noFill/>
        </p:spPr>
        <p:txBody>
          <a:bodyPr wrap="square" rtlCol="0">
            <a:spAutoFit/>
          </a:bodyPr>
          <a:lstStyle/>
          <a:p>
            <a:pPr marL="514350" indent="-514350">
              <a:lnSpc>
                <a:spcPct val="150000"/>
              </a:lnSpc>
              <a:buAutoNum type="arabicPeriod"/>
            </a:pPr>
            <a:r>
              <a:rPr lang="en-US" sz="2800" b="1" dirty="0"/>
              <a:t>Introduction</a:t>
            </a:r>
          </a:p>
          <a:p>
            <a:pPr marL="514350" indent="-514350">
              <a:lnSpc>
                <a:spcPct val="150000"/>
              </a:lnSpc>
              <a:buAutoNum type="arabicPeriod"/>
            </a:pPr>
            <a:r>
              <a:rPr lang="en-US" sz="2800" b="1" dirty="0"/>
              <a:t>Provisions of FSS Act, 2006</a:t>
            </a:r>
          </a:p>
          <a:p>
            <a:pPr marL="514350" indent="-514350">
              <a:lnSpc>
                <a:spcPct val="150000"/>
              </a:lnSpc>
              <a:buAutoNum type="arabicPeriod"/>
            </a:pPr>
            <a:r>
              <a:rPr lang="en-US" sz="2800" b="1" dirty="0"/>
              <a:t>Recent Scenario/Cases/News</a:t>
            </a:r>
          </a:p>
          <a:p>
            <a:pPr>
              <a:lnSpc>
                <a:spcPct val="150000"/>
              </a:lnSpc>
            </a:pPr>
            <a:endParaRPr lang="en-US" sz="2800" b="1" dirty="0"/>
          </a:p>
        </p:txBody>
      </p:sp>
    </p:spTree>
    <p:extLst>
      <p:ext uri="{BB962C8B-B14F-4D97-AF65-F5344CB8AC3E}">
        <p14:creationId xmlns:p14="http://schemas.microsoft.com/office/powerpoint/2010/main" val="2027820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30</a:t>
            </a:fld>
            <a:endParaRPr lang="en-US" dirty="0"/>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Organizational Structure… example</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3328014" y="1410770"/>
            <a:ext cx="1676400" cy="990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t>State Food Safety Authority (Sec. 29)</a:t>
            </a:r>
          </a:p>
          <a:p>
            <a:pPr algn="ctr"/>
            <a:endParaRPr lang="en-US" sz="1600" dirty="0"/>
          </a:p>
        </p:txBody>
      </p:sp>
      <p:sp>
        <p:nvSpPr>
          <p:cNvPr id="21" name="Rounded Rectangle 20"/>
          <p:cNvSpPr/>
          <p:nvPr/>
        </p:nvSpPr>
        <p:spPr>
          <a:xfrm>
            <a:off x="3328014" y="2629970"/>
            <a:ext cx="1676400" cy="9906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t>Commissioner of Food  Safety       (Sec. 30)</a:t>
            </a:r>
          </a:p>
        </p:txBody>
      </p:sp>
      <p:sp>
        <p:nvSpPr>
          <p:cNvPr id="22" name="Rounded Rectangle 21"/>
          <p:cNvSpPr/>
          <p:nvPr/>
        </p:nvSpPr>
        <p:spPr>
          <a:xfrm>
            <a:off x="3293810" y="3849170"/>
            <a:ext cx="1676400" cy="990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t>Designated Officer      </a:t>
            </a:r>
          </a:p>
          <a:p>
            <a:pPr algn="ctr"/>
            <a:r>
              <a:rPr lang="en-US" sz="1600" b="1" dirty="0"/>
              <a:t>(Sec. 36)</a:t>
            </a:r>
          </a:p>
        </p:txBody>
      </p:sp>
      <p:sp>
        <p:nvSpPr>
          <p:cNvPr id="24" name="Rounded Rectangle 23"/>
          <p:cNvSpPr/>
          <p:nvPr/>
        </p:nvSpPr>
        <p:spPr>
          <a:xfrm>
            <a:off x="3286234" y="5044125"/>
            <a:ext cx="1676400" cy="9906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Food Safety Officer     </a:t>
            </a:r>
          </a:p>
          <a:p>
            <a:pPr algn="ctr"/>
            <a:r>
              <a:rPr lang="en-US" sz="1600" b="1" dirty="0"/>
              <a:t>(Sec. 37)</a:t>
            </a:r>
          </a:p>
        </p:txBody>
      </p:sp>
      <p:cxnSp>
        <p:nvCxnSpPr>
          <p:cNvPr id="11" name="Straight Arrow Connector 10"/>
          <p:cNvCxnSpPr>
            <a:stCxn id="9" idx="2"/>
            <a:endCxn id="21" idx="0"/>
          </p:cNvCxnSpPr>
          <p:nvPr/>
        </p:nvCxnSpPr>
        <p:spPr>
          <a:xfrm>
            <a:off x="4166214" y="2401370"/>
            <a:ext cx="0" cy="2286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4114800" y="3620570"/>
            <a:ext cx="0" cy="2286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p:cNvCxnSpPr/>
          <p:nvPr/>
        </p:nvCxnSpPr>
        <p:spPr>
          <a:xfrm>
            <a:off x="4114800" y="4839770"/>
            <a:ext cx="0" cy="2286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5334000" y="4190581"/>
            <a:ext cx="2895600" cy="523220"/>
          </a:xfrm>
          <a:prstGeom prst="rect">
            <a:avLst/>
          </a:prstGeom>
          <a:noFill/>
        </p:spPr>
        <p:txBody>
          <a:bodyPr wrap="square" rtlCol="0">
            <a:spAutoFit/>
          </a:bodyPr>
          <a:lstStyle/>
          <a:p>
            <a:r>
              <a:rPr lang="en-US" sz="1400" dirty="0"/>
              <a:t>e.g. @ Food &amp; Drug Control Admin.</a:t>
            </a:r>
          </a:p>
          <a:p>
            <a:r>
              <a:rPr lang="en-US" sz="1400" dirty="0" err="1"/>
              <a:t>Surat</a:t>
            </a:r>
            <a:r>
              <a:rPr lang="en-US" sz="1400" dirty="0"/>
              <a:t> Municipal Corporation</a:t>
            </a:r>
          </a:p>
        </p:txBody>
      </p:sp>
      <p:sp>
        <p:nvSpPr>
          <p:cNvPr id="36" name="TextBox 35"/>
          <p:cNvSpPr txBox="1"/>
          <p:nvPr/>
        </p:nvSpPr>
        <p:spPr>
          <a:xfrm>
            <a:off x="5329456" y="1717035"/>
            <a:ext cx="2976344" cy="307777"/>
          </a:xfrm>
          <a:prstGeom prst="rect">
            <a:avLst/>
          </a:prstGeom>
          <a:noFill/>
        </p:spPr>
        <p:txBody>
          <a:bodyPr wrap="square" rtlCol="0">
            <a:spAutoFit/>
          </a:bodyPr>
          <a:lstStyle/>
          <a:p>
            <a:r>
              <a:rPr lang="en-US" sz="1400" dirty="0"/>
              <a:t>@ </a:t>
            </a:r>
            <a:r>
              <a:rPr lang="en-US" sz="1400" dirty="0" err="1"/>
              <a:t>Jivraj</a:t>
            </a:r>
            <a:r>
              <a:rPr lang="en-US" sz="1400" dirty="0"/>
              <a:t> Mehta </a:t>
            </a:r>
            <a:r>
              <a:rPr lang="en-US" sz="1400" dirty="0" err="1"/>
              <a:t>Bhavan</a:t>
            </a:r>
            <a:r>
              <a:rPr lang="en-US" sz="1400" dirty="0"/>
              <a:t> , </a:t>
            </a:r>
            <a:r>
              <a:rPr lang="en-US" sz="1400" dirty="0" err="1"/>
              <a:t>Gandhinagar</a:t>
            </a:r>
            <a:endParaRPr lang="en-US" sz="1400" dirty="0"/>
          </a:p>
        </p:txBody>
      </p:sp>
      <p:sp>
        <p:nvSpPr>
          <p:cNvPr id="37" name="Rounded Rectangle 36"/>
          <p:cNvSpPr/>
          <p:nvPr/>
        </p:nvSpPr>
        <p:spPr>
          <a:xfrm>
            <a:off x="897082" y="3507758"/>
            <a:ext cx="1676400" cy="990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t>Food Analyst</a:t>
            </a:r>
          </a:p>
          <a:p>
            <a:pPr algn="ctr"/>
            <a:r>
              <a:rPr lang="en-US" sz="1600" b="1" dirty="0"/>
              <a:t>(Sec. 45)</a:t>
            </a:r>
          </a:p>
        </p:txBody>
      </p:sp>
      <p:cxnSp>
        <p:nvCxnSpPr>
          <p:cNvPr id="38" name="Straight Arrow Connector 37"/>
          <p:cNvCxnSpPr/>
          <p:nvPr/>
        </p:nvCxnSpPr>
        <p:spPr>
          <a:xfrm flipH="1">
            <a:off x="2513544" y="3125270"/>
            <a:ext cx="839256" cy="4953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Rectangle 1"/>
          <p:cNvSpPr/>
          <p:nvPr/>
        </p:nvSpPr>
        <p:spPr>
          <a:xfrm>
            <a:off x="5227221" y="5019062"/>
            <a:ext cx="3154779" cy="1246495"/>
          </a:xfrm>
          <a:prstGeom prst="rect">
            <a:avLst/>
          </a:prstGeom>
        </p:spPr>
        <p:txBody>
          <a:bodyPr wrap="square">
            <a:spAutoFit/>
          </a:bodyPr>
          <a:lstStyle/>
          <a:p>
            <a:r>
              <a:rPr lang="en-US" sz="1500" dirty="0">
                <a:solidFill>
                  <a:srgbClr val="000000"/>
                </a:solidFill>
              </a:rPr>
              <a:t>e.g. Office of the Assistant Commissioner, Food &amp; Drugs Control Administration, Gov. Multistoried Building, 2nd Floor, </a:t>
            </a:r>
            <a:r>
              <a:rPr lang="en-US" sz="1500" dirty="0" err="1">
                <a:solidFill>
                  <a:srgbClr val="000000"/>
                </a:solidFill>
              </a:rPr>
              <a:t>Majura</a:t>
            </a:r>
            <a:r>
              <a:rPr lang="en-US" sz="1500" dirty="0">
                <a:solidFill>
                  <a:srgbClr val="000000"/>
                </a:solidFill>
              </a:rPr>
              <a:t> Gate, </a:t>
            </a:r>
            <a:r>
              <a:rPr lang="en-US" sz="1500" dirty="0" err="1">
                <a:solidFill>
                  <a:srgbClr val="000000"/>
                </a:solidFill>
              </a:rPr>
              <a:t>Surat</a:t>
            </a:r>
            <a:r>
              <a:rPr lang="en-US" sz="1500" dirty="0">
                <a:solidFill>
                  <a:srgbClr val="000000"/>
                </a:solidFill>
              </a:rPr>
              <a:t> 	</a:t>
            </a:r>
          </a:p>
        </p:txBody>
      </p:sp>
      <p:sp>
        <p:nvSpPr>
          <p:cNvPr id="23" name="TextBox 22"/>
          <p:cNvSpPr txBox="1"/>
          <p:nvPr/>
        </p:nvSpPr>
        <p:spPr>
          <a:xfrm>
            <a:off x="1076704" y="4619236"/>
            <a:ext cx="1201882" cy="523220"/>
          </a:xfrm>
          <a:prstGeom prst="rect">
            <a:avLst/>
          </a:prstGeom>
          <a:noFill/>
        </p:spPr>
        <p:txBody>
          <a:bodyPr wrap="square" rtlCol="0">
            <a:spAutoFit/>
          </a:bodyPr>
          <a:lstStyle/>
          <a:p>
            <a:pPr algn="ctr"/>
            <a:r>
              <a:rPr lang="en-US" sz="1400" dirty="0"/>
              <a:t>10 Food Analysts</a:t>
            </a:r>
          </a:p>
        </p:txBody>
      </p:sp>
      <p:sp>
        <p:nvSpPr>
          <p:cNvPr id="25" name="TextBox 24"/>
          <p:cNvSpPr txBox="1"/>
          <p:nvPr/>
        </p:nvSpPr>
        <p:spPr>
          <a:xfrm>
            <a:off x="5329456" y="2971381"/>
            <a:ext cx="2976344" cy="307777"/>
          </a:xfrm>
          <a:prstGeom prst="rect">
            <a:avLst/>
          </a:prstGeom>
          <a:noFill/>
        </p:spPr>
        <p:txBody>
          <a:bodyPr wrap="square" rtlCol="0">
            <a:spAutoFit/>
          </a:bodyPr>
          <a:lstStyle/>
          <a:p>
            <a:r>
              <a:rPr lang="en-US" sz="1400" dirty="0"/>
              <a:t>@ </a:t>
            </a:r>
            <a:r>
              <a:rPr lang="en-US" sz="1400" dirty="0" err="1"/>
              <a:t>Jivraj</a:t>
            </a:r>
            <a:r>
              <a:rPr lang="en-US" sz="1400" dirty="0"/>
              <a:t> Mehta </a:t>
            </a:r>
            <a:r>
              <a:rPr lang="en-US" sz="1400" dirty="0" err="1"/>
              <a:t>Bhavan</a:t>
            </a:r>
            <a:r>
              <a:rPr lang="en-US" sz="1400" dirty="0"/>
              <a:t> , </a:t>
            </a:r>
            <a:r>
              <a:rPr lang="en-US" sz="1400" dirty="0" err="1"/>
              <a:t>Gandhinagar</a:t>
            </a:r>
            <a:endParaRPr lang="en-US" sz="1400" dirty="0"/>
          </a:p>
        </p:txBody>
      </p:sp>
    </p:spTree>
    <p:extLst>
      <p:ext uri="{BB962C8B-B14F-4D97-AF65-F5344CB8AC3E}">
        <p14:creationId xmlns:p14="http://schemas.microsoft.com/office/powerpoint/2010/main" val="17313160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31</a:t>
            </a:fld>
            <a:endParaRPr lang="en-US" dirty="0"/>
          </a:p>
        </p:txBody>
      </p:sp>
      <p:sp>
        <p:nvSpPr>
          <p:cNvPr id="14339" name="TextBox 4"/>
          <p:cNvSpPr txBox="1">
            <a:spLocks noChangeArrowheads="1"/>
          </p:cNvSpPr>
          <p:nvPr/>
        </p:nvSpPr>
        <p:spPr bwMode="auto">
          <a:xfrm>
            <a:off x="764458" y="1373862"/>
            <a:ext cx="75438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Any Food Safety Officer exercising powers under this Act or the rules and regulations made thereunder who –</a:t>
            </a:r>
          </a:p>
          <a:p>
            <a:pPr algn="just"/>
            <a:endParaRPr lang="en-US" sz="1000" dirty="0">
              <a:latin typeface="+mj-lt"/>
            </a:endParaRPr>
          </a:p>
          <a:p>
            <a:pPr algn="just"/>
            <a:r>
              <a:rPr lang="en-US" sz="2200" dirty="0">
                <a:latin typeface="+mj-lt"/>
              </a:rPr>
              <a:t>(a) </a:t>
            </a:r>
            <a:r>
              <a:rPr lang="en-US" sz="2200" dirty="0" err="1">
                <a:latin typeface="+mj-lt"/>
              </a:rPr>
              <a:t>vexatiously</a:t>
            </a:r>
            <a:r>
              <a:rPr lang="en-US" sz="2200" dirty="0">
                <a:latin typeface="+mj-lt"/>
              </a:rPr>
              <a:t> and without any reasonable ground seizes any article of food or adulterant; or</a:t>
            </a:r>
          </a:p>
          <a:p>
            <a:pPr algn="just"/>
            <a:endParaRPr lang="en-US" sz="1000" dirty="0">
              <a:latin typeface="+mj-lt"/>
            </a:endParaRPr>
          </a:p>
          <a:p>
            <a:pPr algn="just"/>
            <a:r>
              <a:rPr lang="en-US" sz="2200" dirty="0">
                <a:latin typeface="+mj-lt"/>
              </a:rPr>
              <a:t>(b) commits any other act to the injury of any person without having reason to believe that such act is necessary for the execution of his duty and shall be liable to a penalty which may extend to </a:t>
            </a:r>
            <a:r>
              <a:rPr lang="en-US" sz="2200" u="sng" dirty="0">
                <a:latin typeface="+mj-lt"/>
              </a:rPr>
              <a:t>1 lakh rupees</a:t>
            </a:r>
            <a:r>
              <a:rPr lang="en-US" sz="2200" dirty="0">
                <a:latin typeface="+mj-lt"/>
              </a:rPr>
              <a:t>:</a:t>
            </a:r>
          </a:p>
          <a:p>
            <a:pPr algn="just"/>
            <a:endParaRPr lang="en-US" sz="1000" dirty="0">
              <a:latin typeface="+mj-lt"/>
            </a:endParaRPr>
          </a:p>
          <a:p>
            <a:pPr algn="just"/>
            <a:r>
              <a:rPr lang="en-US" sz="2200" dirty="0">
                <a:latin typeface="+mj-lt"/>
              </a:rPr>
              <a:t>Any </a:t>
            </a:r>
            <a:r>
              <a:rPr lang="en-US" sz="2200" u="sng" dirty="0">
                <a:latin typeface="+mj-lt"/>
              </a:rPr>
              <a:t>false complaint </a:t>
            </a:r>
            <a:r>
              <a:rPr lang="en-US" sz="2200" dirty="0">
                <a:latin typeface="+mj-lt"/>
              </a:rPr>
              <a:t>is made </a:t>
            </a:r>
            <a:r>
              <a:rPr lang="en-US" sz="2200" u="sng" dirty="0">
                <a:latin typeface="+mj-lt"/>
              </a:rPr>
              <a:t>against a Food Safety Officer</a:t>
            </a:r>
            <a:r>
              <a:rPr lang="en-US" sz="2200" dirty="0">
                <a:latin typeface="+mj-lt"/>
              </a:rPr>
              <a:t>, the complainant shall be punishable with fine which shall not be less than fifty thousand rupees but may extend to </a:t>
            </a:r>
            <a:r>
              <a:rPr lang="en-US" sz="2200" u="sng" dirty="0">
                <a:latin typeface="+mj-lt"/>
              </a:rPr>
              <a:t>1 lakh rupees</a:t>
            </a:r>
            <a:r>
              <a:rPr lang="en-US" sz="2200" dirty="0">
                <a:latin typeface="+mj-lt"/>
              </a:rPr>
              <a:t>.</a:t>
            </a:r>
            <a:endParaRPr lang="en-US" sz="2200" dirty="0">
              <a:latin typeface="+mj-lt"/>
              <a:cs typeface="Calibri" pitchFamily="34" charset="0"/>
            </a:endParaRPr>
          </a:p>
        </p:txBody>
      </p:sp>
      <p:sp>
        <p:nvSpPr>
          <p:cNvPr id="4" name="TextBox 3"/>
          <p:cNvSpPr txBox="1"/>
          <p:nvPr/>
        </p:nvSpPr>
        <p:spPr>
          <a:xfrm>
            <a:off x="734961" y="467380"/>
            <a:ext cx="7983682" cy="954107"/>
          </a:xfrm>
          <a:prstGeom prst="rect">
            <a:avLst/>
          </a:prstGeom>
          <a:noFill/>
        </p:spPr>
        <p:txBody>
          <a:bodyPr wrap="square" rtlCol="0">
            <a:spAutoFit/>
          </a:bodyPr>
          <a:lstStyle/>
          <a:p>
            <a:r>
              <a:rPr lang="en-US" sz="2800" b="1" dirty="0">
                <a:solidFill>
                  <a:srgbClr val="FF0000"/>
                </a:solidFill>
              </a:rPr>
              <a:t>Section  39:- Liability of Food Safety Officer in certain cases</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5190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32</a:t>
            </a:fld>
            <a:endParaRPr lang="en-US" dirty="0"/>
          </a:p>
        </p:txBody>
      </p:sp>
      <p:sp>
        <p:nvSpPr>
          <p:cNvPr id="14339" name="TextBox 4"/>
          <p:cNvSpPr txBox="1">
            <a:spLocks noChangeArrowheads="1"/>
          </p:cNvSpPr>
          <p:nvPr/>
        </p:nvSpPr>
        <p:spPr bwMode="auto">
          <a:xfrm>
            <a:off x="764458" y="1066800"/>
            <a:ext cx="7543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just">
              <a:buFontTx/>
              <a:buChar char="-"/>
            </a:pPr>
            <a:r>
              <a:rPr lang="en-US" sz="2000" dirty="0">
                <a:latin typeface="+mj-lt"/>
              </a:rPr>
              <a:t>Purchaser also can get food analyzed by food analyst on payment of prescribed fees.</a:t>
            </a:r>
          </a:p>
          <a:p>
            <a:pPr marL="1085850" lvl="1" indent="-342900" algn="just">
              <a:buFontTx/>
              <a:buChar char="-"/>
            </a:pPr>
            <a:r>
              <a:rPr lang="en-US" sz="2000" dirty="0">
                <a:latin typeface="+mj-lt"/>
              </a:rPr>
              <a:t>Provided that such purchaser inform Food Business Operator at time of purchase of his intention to have such article so analyzed.</a:t>
            </a:r>
          </a:p>
          <a:p>
            <a:pPr marL="1085850" lvl="1" indent="-342900" algn="just">
              <a:buFontTx/>
              <a:buChar char="-"/>
            </a:pPr>
            <a:endParaRPr lang="en-US" sz="2000" dirty="0">
              <a:latin typeface="+mj-lt"/>
            </a:endParaRPr>
          </a:p>
          <a:p>
            <a:pPr marL="342900" indent="-342900" algn="just">
              <a:buFontTx/>
              <a:buChar char="-"/>
            </a:pPr>
            <a:r>
              <a:rPr lang="en-US" sz="2000" dirty="0">
                <a:latin typeface="+mj-lt"/>
              </a:rPr>
              <a:t>If food analyst found that food is not in compliance with the Act or rules or regulations, the purchaser shall be entitled to get refund of the fees paid.</a:t>
            </a:r>
          </a:p>
          <a:p>
            <a:pPr marL="342900" indent="-342900" algn="just">
              <a:buFontTx/>
              <a:buChar char="-"/>
            </a:pPr>
            <a:endParaRPr lang="en-US" sz="2000" dirty="0">
              <a:latin typeface="+mj-lt"/>
            </a:endParaRPr>
          </a:p>
          <a:p>
            <a:pPr marL="342900" indent="-342900" algn="just">
              <a:buFontTx/>
              <a:buChar char="-"/>
            </a:pPr>
            <a:r>
              <a:rPr lang="en-US" sz="2000" dirty="0">
                <a:latin typeface="+mj-lt"/>
              </a:rPr>
              <a:t>Food Analyst find the sample in contravention of provisions of this act and rules and regulations, the food analyst shall forward the report to the Designated Officer for prosecution under Section 42.</a:t>
            </a:r>
          </a:p>
          <a:p>
            <a:pPr marL="342900" indent="-342900" algn="just">
              <a:buFontTx/>
              <a:buChar char="-"/>
            </a:pPr>
            <a:endParaRPr lang="en-US" sz="2000"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40:- Purchaser may have food analyzed.</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657600" y="5185896"/>
            <a:ext cx="1452563" cy="1452563"/>
          </a:xfrm>
          <a:prstGeom prst="rect">
            <a:avLst/>
          </a:prstGeom>
        </p:spPr>
      </p:pic>
    </p:spTree>
    <p:extLst>
      <p:ext uri="{BB962C8B-B14F-4D97-AF65-F5344CB8AC3E}">
        <p14:creationId xmlns:p14="http://schemas.microsoft.com/office/powerpoint/2010/main" val="37331949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33</a:t>
            </a:fld>
            <a:endParaRPr lang="en-US" dirty="0"/>
          </a:p>
        </p:txBody>
      </p:sp>
      <p:sp>
        <p:nvSpPr>
          <p:cNvPr id="14339" name="TextBox 4"/>
          <p:cNvSpPr txBox="1">
            <a:spLocks noChangeArrowheads="1"/>
          </p:cNvSpPr>
          <p:nvPr/>
        </p:nvSpPr>
        <p:spPr bwMode="auto">
          <a:xfrm>
            <a:off x="764458" y="1219200"/>
            <a:ext cx="7543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just">
              <a:buFont typeface="Arial" pitchFamily="34" charset="0"/>
              <a:buChar char="•"/>
            </a:pPr>
            <a:r>
              <a:rPr lang="en-US" sz="2200" dirty="0">
                <a:latin typeface="+mj-lt"/>
              </a:rPr>
              <a:t>Food Safety Officer shall be responsible for inspection of food business, drawing samples and sending them to Food Analyst for analysis.</a:t>
            </a:r>
          </a:p>
          <a:p>
            <a:pPr marL="342900" indent="-342900" algn="just">
              <a:buFont typeface="Arial" pitchFamily="34" charset="0"/>
              <a:buChar char="•"/>
            </a:pPr>
            <a:endParaRPr lang="en-US" sz="2200" dirty="0">
              <a:latin typeface="+mj-lt"/>
            </a:endParaRPr>
          </a:p>
          <a:p>
            <a:pPr marL="342900" indent="-342900" algn="just">
              <a:buFont typeface="Arial" pitchFamily="34" charset="0"/>
              <a:buChar char="•"/>
            </a:pPr>
            <a:r>
              <a:rPr lang="en-US" sz="2200" dirty="0">
                <a:latin typeface="+mj-lt"/>
                <a:cs typeface="Calibri" pitchFamily="34" charset="0"/>
              </a:rPr>
              <a:t>Food Analyst will send report to Designated Officer with a copy to Commissioner of Food Safety within 14 days.</a:t>
            </a:r>
          </a:p>
          <a:p>
            <a:pPr marL="342900" indent="-342900" algn="just">
              <a:buFont typeface="Arial" pitchFamily="34" charset="0"/>
              <a:buChar char="•"/>
            </a:pPr>
            <a:endParaRPr lang="en-US" sz="2200" dirty="0">
              <a:latin typeface="+mj-lt"/>
              <a:cs typeface="Calibri" pitchFamily="34" charset="0"/>
            </a:endParaRPr>
          </a:p>
          <a:p>
            <a:pPr marL="342900" indent="-342900" algn="just">
              <a:buFont typeface="Arial" pitchFamily="34" charset="0"/>
              <a:buChar char="•"/>
            </a:pPr>
            <a:r>
              <a:rPr lang="en-US" sz="2200" dirty="0">
                <a:latin typeface="+mj-lt"/>
                <a:cs typeface="Calibri" pitchFamily="34" charset="0"/>
              </a:rPr>
              <a:t>Designated Officer will decide the case after analyzing the report with the consultation with Commissioner of Food Safety.</a:t>
            </a: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42:- Procedure for launching prosecution</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581400" y="4564067"/>
            <a:ext cx="1757363" cy="1757363"/>
          </a:xfrm>
          <a:prstGeom prst="rect">
            <a:avLst/>
          </a:prstGeom>
        </p:spPr>
      </p:pic>
    </p:spTree>
    <p:extLst>
      <p:ext uri="{BB962C8B-B14F-4D97-AF65-F5344CB8AC3E}">
        <p14:creationId xmlns:p14="http://schemas.microsoft.com/office/powerpoint/2010/main" val="210798049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34</a:t>
            </a:fld>
            <a:endParaRPr lang="en-US" dirty="0"/>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Prosecution</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3200400" y="1314985"/>
            <a:ext cx="1676400" cy="9906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t>Commissioner of Food  Safety</a:t>
            </a:r>
          </a:p>
        </p:txBody>
      </p:sp>
      <p:sp>
        <p:nvSpPr>
          <p:cNvPr id="22" name="Rounded Rectangle 21"/>
          <p:cNvSpPr/>
          <p:nvPr/>
        </p:nvSpPr>
        <p:spPr>
          <a:xfrm>
            <a:off x="3174795" y="2789606"/>
            <a:ext cx="1676400" cy="990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t>Designated Officer      </a:t>
            </a:r>
          </a:p>
        </p:txBody>
      </p:sp>
      <p:sp>
        <p:nvSpPr>
          <p:cNvPr id="24" name="Rounded Rectangle 23"/>
          <p:cNvSpPr/>
          <p:nvPr/>
        </p:nvSpPr>
        <p:spPr>
          <a:xfrm>
            <a:off x="4343400" y="4352465"/>
            <a:ext cx="1676400" cy="9906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Food Safety Officer  u/s 42   </a:t>
            </a:r>
          </a:p>
        </p:txBody>
      </p:sp>
      <p:cxnSp>
        <p:nvCxnSpPr>
          <p:cNvPr id="28" name="Straight Arrow Connector 27"/>
          <p:cNvCxnSpPr/>
          <p:nvPr/>
        </p:nvCxnSpPr>
        <p:spPr>
          <a:xfrm>
            <a:off x="3581400" y="2296327"/>
            <a:ext cx="0" cy="484021"/>
          </a:xfrm>
          <a:prstGeom prst="straightConnector1">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363807" y="5828288"/>
            <a:ext cx="2895600" cy="523220"/>
          </a:xfrm>
          <a:prstGeom prst="rect">
            <a:avLst/>
          </a:prstGeom>
          <a:noFill/>
        </p:spPr>
        <p:txBody>
          <a:bodyPr wrap="square" rtlCol="0">
            <a:spAutoFit/>
          </a:bodyPr>
          <a:lstStyle/>
          <a:p>
            <a:pPr algn="ctr"/>
            <a:r>
              <a:rPr lang="en-US" sz="1400" dirty="0"/>
              <a:t>e.g. @ </a:t>
            </a:r>
            <a:r>
              <a:rPr lang="en-US" sz="1400" dirty="0" err="1"/>
              <a:t>Surat</a:t>
            </a:r>
            <a:r>
              <a:rPr lang="en-US" sz="1400" dirty="0"/>
              <a:t> Local Area appointed by Commissioner</a:t>
            </a:r>
          </a:p>
        </p:txBody>
      </p:sp>
      <p:sp>
        <p:nvSpPr>
          <p:cNvPr id="34" name="TextBox 33"/>
          <p:cNvSpPr txBox="1"/>
          <p:nvPr/>
        </p:nvSpPr>
        <p:spPr>
          <a:xfrm>
            <a:off x="4572602" y="5832345"/>
            <a:ext cx="2895600" cy="307777"/>
          </a:xfrm>
          <a:prstGeom prst="rect">
            <a:avLst/>
          </a:prstGeom>
          <a:noFill/>
        </p:spPr>
        <p:txBody>
          <a:bodyPr wrap="square" rtlCol="0">
            <a:spAutoFit/>
          </a:bodyPr>
          <a:lstStyle/>
          <a:p>
            <a:pPr algn="ctr"/>
            <a:r>
              <a:rPr lang="en-US" sz="1400" dirty="0"/>
              <a:t>e.g. @ </a:t>
            </a:r>
            <a:r>
              <a:rPr lang="en-US" sz="1400" dirty="0" err="1"/>
              <a:t>Surat</a:t>
            </a:r>
            <a:r>
              <a:rPr lang="en-US" sz="1400" dirty="0"/>
              <a:t> Municipal  Corporation</a:t>
            </a:r>
          </a:p>
        </p:txBody>
      </p:sp>
      <p:sp>
        <p:nvSpPr>
          <p:cNvPr id="35" name="TextBox 34"/>
          <p:cNvSpPr txBox="1"/>
          <p:nvPr/>
        </p:nvSpPr>
        <p:spPr>
          <a:xfrm>
            <a:off x="5181600" y="1533681"/>
            <a:ext cx="2684048" cy="307777"/>
          </a:xfrm>
          <a:prstGeom prst="rect">
            <a:avLst/>
          </a:prstGeom>
          <a:noFill/>
        </p:spPr>
        <p:txBody>
          <a:bodyPr wrap="square" rtlCol="0">
            <a:spAutoFit/>
          </a:bodyPr>
          <a:lstStyle/>
          <a:p>
            <a:r>
              <a:rPr lang="en-US" sz="1400" dirty="0"/>
              <a:t>@ </a:t>
            </a:r>
            <a:r>
              <a:rPr lang="en-US" sz="1400" dirty="0" err="1"/>
              <a:t>Gandhinagar</a:t>
            </a:r>
            <a:endParaRPr lang="en-US" sz="1400" dirty="0"/>
          </a:p>
        </p:txBody>
      </p:sp>
      <p:sp>
        <p:nvSpPr>
          <p:cNvPr id="37" name="Rounded Rectangle 36"/>
          <p:cNvSpPr/>
          <p:nvPr/>
        </p:nvSpPr>
        <p:spPr>
          <a:xfrm>
            <a:off x="2051072" y="4376887"/>
            <a:ext cx="1676400" cy="990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t>Food Analyst</a:t>
            </a:r>
          </a:p>
          <a:p>
            <a:pPr algn="ctr"/>
            <a:r>
              <a:rPr lang="en-US" sz="1600" b="1" dirty="0"/>
              <a:t>u/s 40</a:t>
            </a:r>
          </a:p>
          <a:p>
            <a:pPr algn="ctr"/>
            <a:r>
              <a:rPr lang="en-US" sz="100" b="1" dirty="0"/>
              <a:t>(</a:t>
            </a:r>
            <a:r>
              <a:rPr lang="en-US" sz="1200" b="1" dirty="0"/>
              <a:t>Purchaser’s Sample</a:t>
            </a:r>
            <a:endParaRPr lang="en-US" sz="100" b="1" dirty="0"/>
          </a:p>
        </p:txBody>
      </p:sp>
      <p:cxnSp>
        <p:nvCxnSpPr>
          <p:cNvPr id="38" name="Straight Arrow Connector 37"/>
          <p:cNvCxnSpPr>
            <a:stCxn id="37" idx="0"/>
            <a:endCxn id="22" idx="2"/>
          </p:cNvCxnSpPr>
          <p:nvPr/>
        </p:nvCxnSpPr>
        <p:spPr>
          <a:xfrm flipV="1">
            <a:off x="2889272" y="3780206"/>
            <a:ext cx="1123723" cy="5966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a:stCxn id="24" idx="0"/>
            <a:endCxn id="22" idx="2"/>
          </p:cNvCxnSpPr>
          <p:nvPr/>
        </p:nvCxnSpPr>
        <p:spPr>
          <a:xfrm flipH="1" flipV="1">
            <a:off x="4012995" y="3780206"/>
            <a:ext cx="1168605" cy="5722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p:cNvCxnSpPr/>
          <p:nvPr/>
        </p:nvCxnSpPr>
        <p:spPr>
          <a:xfrm flipH="1" flipV="1">
            <a:off x="4296678" y="2314842"/>
            <a:ext cx="3992" cy="46550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9" name="TextBox 38"/>
          <p:cNvSpPr txBox="1"/>
          <p:nvPr/>
        </p:nvSpPr>
        <p:spPr>
          <a:xfrm>
            <a:off x="5105400" y="2995582"/>
            <a:ext cx="2895600" cy="307777"/>
          </a:xfrm>
          <a:prstGeom prst="rect">
            <a:avLst/>
          </a:prstGeom>
          <a:noFill/>
        </p:spPr>
        <p:txBody>
          <a:bodyPr wrap="square" rtlCol="0">
            <a:spAutoFit/>
          </a:bodyPr>
          <a:lstStyle/>
          <a:p>
            <a:pPr algn="ctr"/>
            <a:r>
              <a:rPr lang="en-US" sz="1400" dirty="0"/>
              <a:t>e.g. @ </a:t>
            </a:r>
            <a:r>
              <a:rPr lang="en-US" sz="1400" dirty="0" err="1"/>
              <a:t>Surat</a:t>
            </a:r>
            <a:r>
              <a:rPr lang="en-US" sz="1400" dirty="0"/>
              <a:t> Municipal  Corporation</a:t>
            </a:r>
          </a:p>
        </p:txBody>
      </p:sp>
      <p:sp>
        <p:nvSpPr>
          <p:cNvPr id="40" name="TextBox 39"/>
          <p:cNvSpPr txBox="1"/>
          <p:nvPr/>
        </p:nvSpPr>
        <p:spPr>
          <a:xfrm>
            <a:off x="4784154" y="3889702"/>
            <a:ext cx="1142128" cy="307777"/>
          </a:xfrm>
          <a:prstGeom prst="rect">
            <a:avLst/>
          </a:prstGeom>
          <a:noFill/>
        </p:spPr>
        <p:txBody>
          <a:bodyPr wrap="square" rtlCol="0">
            <a:spAutoFit/>
          </a:bodyPr>
          <a:lstStyle/>
          <a:p>
            <a:r>
              <a:rPr lang="en-US" sz="1400" dirty="0"/>
              <a:t>Report to DO</a:t>
            </a:r>
          </a:p>
        </p:txBody>
      </p:sp>
      <p:sp>
        <p:nvSpPr>
          <p:cNvPr id="41" name="TextBox 40"/>
          <p:cNvSpPr txBox="1"/>
          <p:nvPr/>
        </p:nvSpPr>
        <p:spPr>
          <a:xfrm>
            <a:off x="4359551" y="2384539"/>
            <a:ext cx="1236325" cy="307777"/>
          </a:xfrm>
          <a:prstGeom prst="rect">
            <a:avLst/>
          </a:prstGeom>
          <a:noFill/>
        </p:spPr>
        <p:txBody>
          <a:bodyPr wrap="square" rtlCol="0">
            <a:spAutoFit/>
          </a:bodyPr>
          <a:lstStyle/>
          <a:p>
            <a:r>
              <a:rPr lang="en-US" sz="1400" dirty="0"/>
              <a:t>Report to CFS</a:t>
            </a:r>
          </a:p>
        </p:txBody>
      </p:sp>
      <p:sp>
        <p:nvSpPr>
          <p:cNvPr id="42" name="TextBox 41"/>
          <p:cNvSpPr txBox="1"/>
          <p:nvPr/>
        </p:nvSpPr>
        <p:spPr>
          <a:xfrm>
            <a:off x="1935138" y="2266386"/>
            <a:ext cx="1752938" cy="523220"/>
          </a:xfrm>
          <a:prstGeom prst="rect">
            <a:avLst/>
          </a:prstGeom>
          <a:noFill/>
        </p:spPr>
        <p:txBody>
          <a:bodyPr wrap="square" rtlCol="0">
            <a:spAutoFit/>
          </a:bodyPr>
          <a:lstStyle/>
          <a:p>
            <a:r>
              <a:rPr lang="en-US" sz="1400" dirty="0"/>
              <a:t>Decision to launch prosecution</a:t>
            </a:r>
          </a:p>
        </p:txBody>
      </p:sp>
    </p:spTree>
    <p:extLst>
      <p:ext uri="{BB962C8B-B14F-4D97-AF65-F5344CB8AC3E}">
        <p14:creationId xmlns:p14="http://schemas.microsoft.com/office/powerpoint/2010/main" val="144732072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35</a:t>
            </a:fld>
            <a:endParaRPr lang="en-US" dirty="0"/>
          </a:p>
        </p:txBody>
      </p:sp>
      <p:sp>
        <p:nvSpPr>
          <p:cNvPr id="14339" name="TextBox 4"/>
          <p:cNvSpPr txBox="1">
            <a:spLocks noChangeArrowheads="1"/>
          </p:cNvSpPr>
          <p:nvPr/>
        </p:nvSpPr>
        <p:spPr bwMode="auto">
          <a:xfrm>
            <a:off x="764458" y="1219200"/>
            <a:ext cx="7543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Any person who whether by himself or by any other person on his behalf manufactures for sale or stores or sells or distributes or imports any article of food for human consumption which is sub-standard, </a:t>
            </a:r>
          </a:p>
          <a:p>
            <a:pPr algn="just"/>
            <a:endParaRPr lang="en-US" sz="2200" dirty="0">
              <a:latin typeface="+mj-lt"/>
            </a:endParaRPr>
          </a:p>
          <a:p>
            <a:pPr algn="just"/>
            <a:r>
              <a:rPr lang="en-US" sz="2200" dirty="0">
                <a:latin typeface="+mj-lt"/>
              </a:rPr>
              <a:t>shall be liable to a penalty which may extend to </a:t>
            </a:r>
            <a:r>
              <a:rPr lang="en-US" sz="2200" u="sng" dirty="0">
                <a:latin typeface="+mj-lt"/>
              </a:rPr>
              <a:t>5 lakh rupees.</a:t>
            </a:r>
            <a:endParaRPr lang="en-US" sz="2200" u="sng"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51:- Penalty for sub-standard food</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951380" y="3878060"/>
            <a:ext cx="1077820" cy="1998866"/>
          </a:xfrm>
          <a:prstGeom prst="rect">
            <a:avLst/>
          </a:prstGeom>
        </p:spPr>
      </p:pic>
    </p:spTree>
    <p:extLst>
      <p:ext uri="{BB962C8B-B14F-4D97-AF65-F5344CB8AC3E}">
        <p14:creationId xmlns:p14="http://schemas.microsoft.com/office/powerpoint/2010/main" val="320676733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36</a:t>
            </a:fld>
            <a:endParaRPr lang="en-US" dirty="0"/>
          </a:p>
        </p:txBody>
      </p:sp>
      <p:sp>
        <p:nvSpPr>
          <p:cNvPr id="14339" name="TextBox 4"/>
          <p:cNvSpPr txBox="1">
            <a:spLocks noChangeArrowheads="1"/>
          </p:cNvSpPr>
          <p:nvPr/>
        </p:nvSpPr>
        <p:spPr bwMode="auto">
          <a:xfrm>
            <a:off x="764458" y="1219200"/>
            <a:ext cx="7543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200" dirty="0">
                <a:latin typeface="+mj-lt"/>
              </a:rPr>
              <a:t>Any person who publishes, or is a party to the publication of an advertisement, which – </a:t>
            </a:r>
          </a:p>
          <a:p>
            <a:endParaRPr lang="en-US" sz="2200" dirty="0">
              <a:latin typeface="+mj-lt"/>
            </a:endParaRPr>
          </a:p>
          <a:p>
            <a:pPr marL="457200" indent="-457200">
              <a:buAutoNum type="alphaLcParenBoth"/>
            </a:pPr>
            <a:r>
              <a:rPr lang="en-US" sz="2200" dirty="0">
                <a:latin typeface="+mj-lt"/>
              </a:rPr>
              <a:t>falsely describes any food; or</a:t>
            </a:r>
          </a:p>
          <a:p>
            <a:pPr marL="457200" indent="-457200">
              <a:buAutoNum type="alphaLcParenBoth"/>
            </a:pPr>
            <a:endParaRPr lang="en-US" sz="2200" dirty="0">
              <a:latin typeface="+mj-lt"/>
            </a:endParaRPr>
          </a:p>
          <a:p>
            <a:r>
              <a:rPr lang="en-US" sz="2200" dirty="0">
                <a:latin typeface="+mj-lt"/>
              </a:rPr>
              <a:t>(b) is likely to mislead as to the nature or substance or quality of any food or gives false guarantee, shall be liable to </a:t>
            </a:r>
          </a:p>
          <a:p>
            <a:endParaRPr lang="en-US" sz="2200" dirty="0">
              <a:latin typeface="+mj-lt"/>
            </a:endParaRPr>
          </a:p>
          <a:p>
            <a:r>
              <a:rPr lang="en-US" sz="2200" dirty="0">
                <a:latin typeface="+mj-lt"/>
              </a:rPr>
              <a:t>a penalty which may extend to </a:t>
            </a:r>
            <a:r>
              <a:rPr lang="en-US" sz="2200" u="sng" dirty="0">
                <a:latin typeface="+mj-lt"/>
              </a:rPr>
              <a:t>10 lakh rupees.</a:t>
            </a:r>
            <a:endParaRPr lang="en-US" sz="2200" u="sng"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53:- Penalty for misleading advertisement</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417076" y="4502843"/>
            <a:ext cx="1077820" cy="1998866"/>
          </a:xfrm>
          <a:prstGeom prst="rect">
            <a:avLst/>
          </a:prstGeom>
        </p:spPr>
      </p:pic>
      <p:pic>
        <p:nvPicPr>
          <p:cNvPr id="2" name="Picture 1"/>
          <p:cNvPicPr>
            <a:picLocks noChangeAspect="1"/>
          </p:cNvPicPr>
          <p:nvPr/>
        </p:nvPicPr>
        <p:blipFill>
          <a:blip r:embed="rId4"/>
          <a:stretch>
            <a:fillRect/>
          </a:stretch>
        </p:blipFill>
        <p:spPr>
          <a:xfrm>
            <a:off x="4505155" y="4434853"/>
            <a:ext cx="1966937" cy="1067423"/>
          </a:xfrm>
          <a:prstGeom prst="rect">
            <a:avLst/>
          </a:prstGeom>
        </p:spPr>
      </p:pic>
      <p:sp>
        <p:nvSpPr>
          <p:cNvPr id="3" name="Rectangle 2"/>
          <p:cNvSpPr/>
          <p:nvPr/>
        </p:nvSpPr>
        <p:spPr>
          <a:xfrm>
            <a:off x="2819400" y="5334000"/>
            <a:ext cx="5488858" cy="1492716"/>
          </a:xfrm>
          <a:prstGeom prst="rect">
            <a:avLst/>
          </a:prstGeom>
        </p:spPr>
        <p:txBody>
          <a:bodyPr wrap="square">
            <a:spAutoFit/>
          </a:bodyPr>
          <a:lstStyle/>
          <a:p>
            <a:pPr algn="just"/>
            <a:r>
              <a:rPr lang="en-US" sz="1300" dirty="0">
                <a:solidFill>
                  <a:srgbClr val="000000"/>
                </a:solidFill>
                <a:latin typeface="Arial" panose="020B0604020202020204" pitchFamily="34" charset="0"/>
              </a:rPr>
              <a:t>"Advertising Standard Council of India (ASCI) will comprehensively monitor these advertisements across various media. The council has been given a </a:t>
            </a:r>
            <a:r>
              <a:rPr lang="en-US" sz="1300" i="1" dirty="0" err="1">
                <a:solidFill>
                  <a:srgbClr val="000000"/>
                </a:solidFill>
                <a:latin typeface="Arial" panose="020B0604020202020204" pitchFamily="34" charset="0"/>
              </a:rPr>
              <a:t>suo</a:t>
            </a:r>
            <a:r>
              <a:rPr lang="en-US" sz="1300" i="1" dirty="0">
                <a:solidFill>
                  <a:srgbClr val="000000"/>
                </a:solidFill>
                <a:latin typeface="Arial" panose="020B0604020202020204" pitchFamily="34" charset="0"/>
              </a:rPr>
              <a:t> </a:t>
            </a:r>
            <a:r>
              <a:rPr lang="en-US" sz="1300" i="1" dirty="0" err="1">
                <a:solidFill>
                  <a:srgbClr val="000000"/>
                </a:solidFill>
                <a:latin typeface="Arial" panose="020B0604020202020204" pitchFamily="34" charset="0"/>
              </a:rPr>
              <a:t>motu</a:t>
            </a:r>
            <a:r>
              <a:rPr lang="en-US" sz="1300" dirty="0">
                <a:solidFill>
                  <a:srgbClr val="000000"/>
                </a:solidFill>
                <a:latin typeface="Arial" panose="020B0604020202020204" pitchFamily="34" charset="0"/>
              </a:rPr>
              <a:t> monitoring mandate by FSSAI to process complaints against misleading advertisements of food and beverages," ASCI General Secretary Shweta </a:t>
            </a:r>
            <a:r>
              <a:rPr lang="en-US" sz="1300" dirty="0" err="1">
                <a:solidFill>
                  <a:srgbClr val="000000"/>
                </a:solidFill>
                <a:latin typeface="Arial" panose="020B0604020202020204" pitchFamily="34" charset="0"/>
              </a:rPr>
              <a:t>Purandare</a:t>
            </a:r>
            <a:r>
              <a:rPr lang="en-US" sz="1300" dirty="0">
                <a:solidFill>
                  <a:srgbClr val="000000"/>
                </a:solidFill>
                <a:latin typeface="Arial" panose="020B0604020202020204" pitchFamily="34" charset="0"/>
              </a:rPr>
              <a:t> said. </a:t>
            </a:r>
          </a:p>
          <a:p>
            <a:pPr algn="just"/>
            <a:endParaRPr lang="en-US" sz="1300" dirty="0">
              <a:solidFill>
                <a:srgbClr val="000000"/>
              </a:solidFill>
              <a:latin typeface="Arial" panose="020B0604020202020204" pitchFamily="34" charset="0"/>
            </a:endParaRPr>
          </a:p>
          <a:p>
            <a:pPr algn="r"/>
            <a:r>
              <a:rPr lang="en-US" sz="1300" i="1" dirty="0">
                <a:solidFill>
                  <a:srgbClr val="000000"/>
                </a:solidFill>
                <a:latin typeface="Arial" panose="020B0604020202020204" pitchFamily="34" charset="0"/>
              </a:rPr>
              <a:t>- Economics Times, June 29, 2016</a:t>
            </a:r>
            <a:endParaRPr lang="en-US" sz="1300" i="1" dirty="0"/>
          </a:p>
        </p:txBody>
      </p:sp>
    </p:spTree>
    <p:extLst>
      <p:ext uri="{BB962C8B-B14F-4D97-AF65-F5344CB8AC3E}">
        <p14:creationId xmlns:p14="http://schemas.microsoft.com/office/powerpoint/2010/main" val="339045611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37</a:t>
            </a:fld>
            <a:endParaRPr lang="en-US" dirty="0"/>
          </a:p>
        </p:txBody>
      </p:sp>
      <p:sp>
        <p:nvSpPr>
          <p:cNvPr id="14339" name="TextBox 4"/>
          <p:cNvSpPr txBox="1">
            <a:spLocks noChangeArrowheads="1"/>
          </p:cNvSpPr>
          <p:nvPr/>
        </p:nvSpPr>
        <p:spPr bwMode="auto">
          <a:xfrm>
            <a:off x="764458" y="1491496"/>
            <a:ext cx="75438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Any person who, whether by himself or by any other person on his behalf, manufactures or processes any article of food for human consumption under unhygienic or unsanitary conditions, </a:t>
            </a:r>
          </a:p>
          <a:p>
            <a:pPr algn="just"/>
            <a:endParaRPr lang="en-US" sz="2200" dirty="0">
              <a:latin typeface="+mj-lt"/>
            </a:endParaRPr>
          </a:p>
          <a:p>
            <a:pPr algn="just"/>
            <a:r>
              <a:rPr lang="en-US" sz="2200" dirty="0">
                <a:latin typeface="+mj-lt"/>
              </a:rPr>
              <a:t>shall be liable to a penalty which may extend to </a:t>
            </a:r>
            <a:r>
              <a:rPr lang="en-US" sz="2200" u="sng" dirty="0">
                <a:latin typeface="+mj-lt"/>
              </a:rPr>
              <a:t>1 lakh rupees.</a:t>
            </a:r>
            <a:endParaRPr lang="en-US" sz="2200" u="sng" dirty="0">
              <a:latin typeface="+mj-lt"/>
              <a:cs typeface="Calibri" pitchFamily="34" charset="0"/>
            </a:endParaRPr>
          </a:p>
        </p:txBody>
      </p:sp>
      <p:sp>
        <p:nvSpPr>
          <p:cNvPr id="4" name="TextBox 3"/>
          <p:cNvSpPr txBox="1"/>
          <p:nvPr/>
        </p:nvSpPr>
        <p:spPr>
          <a:xfrm>
            <a:off x="734961" y="467380"/>
            <a:ext cx="7983682" cy="954107"/>
          </a:xfrm>
          <a:prstGeom prst="rect">
            <a:avLst/>
          </a:prstGeom>
          <a:noFill/>
        </p:spPr>
        <p:txBody>
          <a:bodyPr wrap="square" rtlCol="0">
            <a:spAutoFit/>
          </a:bodyPr>
          <a:lstStyle/>
          <a:p>
            <a:r>
              <a:rPr lang="en-US" sz="2800" b="1" dirty="0">
                <a:solidFill>
                  <a:srgbClr val="FF0000"/>
                </a:solidFill>
              </a:rPr>
              <a:t>Section  56:- Penalty for unhygienic or unsanitary processing or mfg. of food</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3951380" y="3878060"/>
            <a:ext cx="1077820" cy="1998866"/>
          </a:xfrm>
          <a:prstGeom prst="rect">
            <a:avLst/>
          </a:prstGeom>
        </p:spPr>
      </p:pic>
    </p:spTree>
    <p:extLst>
      <p:ext uri="{BB962C8B-B14F-4D97-AF65-F5344CB8AC3E}">
        <p14:creationId xmlns:p14="http://schemas.microsoft.com/office/powerpoint/2010/main" val="367307268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38</a:t>
            </a:fld>
            <a:endParaRPr lang="en-US" dirty="0"/>
          </a:p>
        </p:txBody>
      </p:sp>
      <p:sp>
        <p:nvSpPr>
          <p:cNvPr id="14339" name="TextBox 4"/>
          <p:cNvSpPr txBox="1">
            <a:spLocks noChangeArrowheads="1"/>
          </p:cNvSpPr>
          <p:nvPr/>
        </p:nvSpPr>
        <p:spPr bwMode="auto">
          <a:xfrm>
            <a:off x="764458" y="1143000"/>
            <a:ext cx="7543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(1) Subject to the provisions of this chapter, if any person who whether by himself or by any other person on his behalf, imports or manufactures for sale, or stores, sells or distribute any adulterant shall be liable –</a:t>
            </a:r>
          </a:p>
          <a:p>
            <a:pPr algn="just"/>
            <a:endParaRPr lang="en-US" sz="2200" dirty="0">
              <a:latin typeface="+mj-lt"/>
            </a:endParaRPr>
          </a:p>
          <a:p>
            <a:pPr algn="just"/>
            <a:r>
              <a:rPr lang="en-US" sz="2200" dirty="0">
                <a:latin typeface="+mj-lt"/>
              </a:rPr>
              <a:t>(</a:t>
            </a:r>
            <a:r>
              <a:rPr lang="en-US" sz="2200" dirty="0" err="1">
                <a:latin typeface="+mj-lt"/>
              </a:rPr>
              <a:t>i</a:t>
            </a:r>
            <a:r>
              <a:rPr lang="en-US" sz="2200" dirty="0">
                <a:latin typeface="+mj-lt"/>
              </a:rPr>
              <a:t>) where such adulterant is </a:t>
            </a:r>
            <a:r>
              <a:rPr lang="en-US" sz="2200" u="sng" dirty="0">
                <a:latin typeface="+mj-lt"/>
              </a:rPr>
              <a:t>not injurious to health</a:t>
            </a:r>
            <a:r>
              <a:rPr lang="en-US" sz="2200" dirty="0">
                <a:latin typeface="+mj-lt"/>
              </a:rPr>
              <a:t>, to a penalty not exceeding </a:t>
            </a:r>
            <a:r>
              <a:rPr lang="en-US" sz="2200" u="sng" dirty="0">
                <a:latin typeface="+mj-lt"/>
              </a:rPr>
              <a:t>2 lakh rupees;</a:t>
            </a:r>
          </a:p>
          <a:p>
            <a:pPr algn="just"/>
            <a:endParaRPr lang="en-US" sz="2200" dirty="0">
              <a:latin typeface="+mj-lt"/>
            </a:endParaRPr>
          </a:p>
          <a:p>
            <a:pPr algn="just"/>
            <a:r>
              <a:rPr lang="en-US" sz="2200" dirty="0">
                <a:latin typeface="+mj-lt"/>
              </a:rPr>
              <a:t>(ii) where such adulterant is </a:t>
            </a:r>
            <a:r>
              <a:rPr lang="en-US" sz="2200" u="sng" dirty="0">
                <a:latin typeface="+mj-lt"/>
              </a:rPr>
              <a:t>injurious to health</a:t>
            </a:r>
            <a:r>
              <a:rPr lang="en-US" sz="2200" dirty="0">
                <a:latin typeface="+mj-lt"/>
              </a:rPr>
              <a:t>, to a penalty not exceeding </a:t>
            </a:r>
            <a:r>
              <a:rPr lang="en-US" sz="2200" u="sng" dirty="0">
                <a:latin typeface="+mj-lt"/>
              </a:rPr>
              <a:t>10 lakh rupees.</a:t>
            </a:r>
          </a:p>
          <a:p>
            <a:pPr algn="just"/>
            <a:endParaRPr lang="en-US" sz="2200" dirty="0">
              <a:latin typeface="+mj-lt"/>
            </a:endParaRPr>
          </a:p>
          <a:p>
            <a:pPr algn="just"/>
            <a:r>
              <a:rPr lang="en-US" sz="2200" dirty="0">
                <a:latin typeface="+mj-lt"/>
              </a:rPr>
              <a:t>(2) In a proceeding under sub-section (1), it shall not be a </a:t>
            </a:r>
            <a:r>
              <a:rPr lang="en-US" sz="2200" dirty="0" err="1">
                <a:latin typeface="+mj-lt"/>
              </a:rPr>
              <a:t>defence</a:t>
            </a:r>
            <a:r>
              <a:rPr lang="en-US" sz="2200" dirty="0">
                <a:latin typeface="+mj-lt"/>
              </a:rPr>
              <a:t> that the accused was holding such adulterant on behalf of any other person.</a:t>
            </a:r>
            <a:endParaRPr lang="en-US" sz="2200" u="sng"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57:- Penalty for possessing adulterant</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6577445" y="5519579"/>
            <a:ext cx="696820" cy="1292284"/>
          </a:xfrm>
          <a:prstGeom prst="rect">
            <a:avLst/>
          </a:prstGeom>
        </p:spPr>
      </p:pic>
    </p:spTree>
    <p:extLst>
      <p:ext uri="{BB962C8B-B14F-4D97-AF65-F5344CB8AC3E}">
        <p14:creationId xmlns:p14="http://schemas.microsoft.com/office/powerpoint/2010/main" val="41796216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39</a:t>
            </a:fld>
            <a:endParaRPr lang="en-US" dirty="0"/>
          </a:p>
        </p:txBody>
      </p:sp>
      <p:sp>
        <p:nvSpPr>
          <p:cNvPr id="14339" name="TextBox 4"/>
          <p:cNvSpPr txBox="1">
            <a:spLocks noChangeArrowheads="1"/>
          </p:cNvSpPr>
          <p:nvPr/>
        </p:nvSpPr>
        <p:spPr bwMode="auto">
          <a:xfrm>
            <a:off x="764458" y="1219200"/>
            <a:ext cx="75438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just">
              <a:buFontTx/>
              <a:buChar char="-"/>
            </a:pPr>
            <a:r>
              <a:rPr lang="en-US" sz="2200" dirty="0">
                <a:latin typeface="+mj-lt"/>
              </a:rPr>
              <a:t>Does not result in injury…</a:t>
            </a:r>
          </a:p>
          <a:p>
            <a:pPr marL="1085850" lvl="1" indent="-342900" algn="just">
              <a:buFontTx/>
              <a:buChar char="-"/>
            </a:pPr>
            <a:r>
              <a:rPr lang="en-US" sz="2200" dirty="0">
                <a:latin typeface="+mj-lt"/>
              </a:rPr>
              <a:t>imprisonment </a:t>
            </a:r>
            <a:r>
              <a:rPr lang="en-US" sz="2200" dirty="0" err="1">
                <a:latin typeface="+mj-lt"/>
              </a:rPr>
              <a:t>upto</a:t>
            </a:r>
            <a:r>
              <a:rPr lang="en-US" sz="2200" dirty="0">
                <a:latin typeface="+mj-lt"/>
              </a:rPr>
              <a:t> 6 months &amp; fine </a:t>
            </a:r>
            <a:r>
              <a:rPr lang="en-US" sz="2200" dirty="0" err="1">
                <a:latin typeface="+mj-lt"/>
              </a:rPr>
              <a:t>upto</a:t>
            </a:r>
            <a:r>
              <a:rPr lang="en-US" sz="2200" dirty="0">
                <a:latin typeface="+mj-lt"/>
              </a:rPr>
              <a:t> 1 lakh rupees.</a:t>
            </a:r>
          </a:p>
          <a:p>
            <a:pPr marL="1085850" lvl="1" indent="-342900" algn="just">
              <a:buFontTx/>
              <a:buChar char="-"/>
            </a:pPr>
            <a:endParaRPr lang="en-US" sz="1000" dirty="0">
              <a:latin typeface="+mj-lt"/>
            </a:endParaRPr>
          </a:p>
          <a:p>
            <a:pPr marL="342900" indent="-342900" algn="just">
              <a:buFontTx/>
              <a:buChar char="-"/>
            </a:pPr>
            <a:r>
              <a:rPr lang="en-US" sz="2200" dirty="0">
                <a:latin typeface="+mj-lt"/>
                <a:cs typeface="Calibri" pitchFamily="34" charset="0"/>
              </a:rPr>
              <a:t>Non-grievous injury…</a:t>
            </a:r>
          </a:p>
          <a:p>
            <a:pPr marL="1085850" lvl="1" indent="-342900" algn="just">
              <a:buFontTx/>
              <a:buChar char="-"/>
            </a:pPr>
            <a:r>
              <a:rPr lang="en-US" sz="2200" dirty="0">
                <a:latin typeface="+mj-lt"/>
                <a:cs typeface="Calibri" pitchFamily="34" charset="0"/>
              </a:rPr>
              <a:t>imprisonment 1 year &amp; fine </a:t>
            </a:r>
            <a:r>
              <a:rPr lang="en-US" sz="2200" dirty="0" err="1">
                <a:latin typeface="+mj-lt"/>
                <a:cs typeface="Calibri" pitchFamily="34" charset="0"/>
              </a:rPr>
              <a:t>upto</a:t>
            </a:r>
            <a:r>
              <a:rPr lang="en-US" sz="2200" dirty="0">
                <a:latin typeface="+mj-lt"/>
                <a:cs typeface="Calibri" pitchFamily="34" charset="0"/>
              </a:rPr>
              <a:t> 3 lakh rupees.</a:t>
            </a:r>
          </a:p>
          <a:p>
            <a:pPr marL="1085850" lvl="1" indent="-342900" algn="just">
              <a:buFontTx/>
              <a:buChar char="-"/>
            </a:pPr>
            <a:endParaRPr lang="en-US" sz="1000" dirty="0">
              <a:latin typeface="+mj-lt"/>
              <a:cs typeface="Calibri" pitchFamily="34" charset="0"/>
            </a:endParaRPr>
          </a:p>
          <a:p>
            <a:pPr marL="342900" indent="-342900" algn="just">
              <a:buFontTx/>
              <a:buChar char="-"/>
            </a:pPr>
            <a:r>
              <a:rPr lang="en-US" sz="2200" dirty="0">
                <a:latin typeface="+mj-lt"/>
                <a:cs typeface="Calibri" pitchFamily="34" charset="0"/>
              </a:rPr>
              <a:t>Grievous injury…</a:t>
            </a:r>
          </a:p>
          <a:p>
            <a:pPr marL="1085850" lvl="1" indent="-342900" algn="just">
              <a:buFontTx/>
              <a:buChar char="-"/>
            </a:pPr>
            <a:r>
              <a:rPr lang="en-US" sz="2200" dirty="0">
                <a:latin typeface="+mj-lt"/>
                <a:cs typeface="Calibri" pitchFamily="34" charset="0"/>
              </a:rPr>
              <a:t>imprisonment 6 years &amp; fine </a:t>
            </a:r>
            <a:r>
              <a:rPr lang="en-US" sz="2200" dirty="0" err="1">
                <a:latin typeface="+mj-lt"/>
                <a:cs typeface="Calibri" pitchFamily="34" charset="0"/>
              </a:rPr>
              <a:t>upto</a:t>
            </a:r>
            <a:r>
              <a:rPr lang="en-US" sz="2200" dirty="0">
                <a:latin typeface="+mj-lt"/>
                <a:cs typeface="Calibri" pitchFamily="34" charset="0"/>
              </a:rPr>
              <a:t> 5 lakh rupees.</a:t>
            </a:r>
          </a:p>
          <a:p>
            <a:pPr marL="1085850" lvl="1" indent="-342900" algn="just">
              <a:buFontTx/>
              <a:buChar char="-"/>
            </a:pPr>
            <a:endParaRPr lang="en-US" sz="1000" dirty="0">
              <a:latin typeface="+mj-lt"/>
              <a:cs typeface="Calibri" pitchFamily="34" charset="0"/>
            </a:endParaRPr>
          </a:p>
          <a:p>
            <a:pPr marL="342900" indent="-342900" algn="just">
              <a:buFontTx/>
              <a:buChar char="-"/>
            </a:pPr>
            <a:r>
              <a:rPr lang="en-US" sz="2200" dirty="0">
                <a:latin typeface="+mj-lt"/>
                <a:cs typeface="Calibri" pitchFamily="34" charset="0"/>
              </a:rPr>
              <a:t>Death….</a:t>
            </a:r>
          </a:p>
          <a:p>
            <a:pPr marL="1085850" lvl="1" indent="-342900" algn="just">
              <a:buFontTx/>
              <a:buChar char="-"/>
            </a:pPr>
            <a:r>
              <a:rPr lang="en-US" sz="2200" dirty="0">
                <a:latin typeface="+mj-lt"/>
                <a:cs typeface="Calibri" pitchFamily="34" charset="0"/>
              </a:rPr>
              <a:t>not less than 7 years imprisonment may extend for life and fine not less than 10 lakh rupees.</a:t>
            </a:r>
          </a:p>
          <a:p>
            <a:pPr marL="342900" indent="-342900" algn="just">
              <a:buFontTx/>
              <a:buChar char="-"/>
            </a:pPr>
            <a:endParaRPr lang="en-US" sz="2200"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59:- Punishment for unsafe food</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786182" y="5772150"/>
            <a:ext cx="1447800" cy="1085850"/>
          </a:xfrm>
          <a:prstGeom prst="rect">
            <a:avLst/>
          </a:prstGeom>
        </p:spPr>
      </p:pic>
    </p:spTree>
    <p:extLst>
      <p:ext uri="{BB962C8B-B14F-4D97-AF65-F5344CB8AC3E}">
        <p14:creationId xmlns:p14="http://schemas.microsoft.com/office/powerpoint/2010/main" val="23024252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a:solidFill>
                  <a:srgbClr val="FF0000"/>
                </a:solidFill>
              </a:rPr>
              <a:t>Outline</a:t>
            </a:r>
          </a:p>
        </p:txBody>
      </p:sp>
      <p:sp>
        <p:nvSpPr>
          <p:cNvPr id="7" name="TextBox 6"/>
          <p:cNvSpPr txBox="1"/>
          <p:nvPr/>
        </p:nvSpPr>
        <p:spPr>
          <a:xfrm>
            <a:off x="762000" y="1143000"/>
            <a:ext cx="7543800" cy="2677656"/>
          </a:xfrm>
          <a:prstGeom prst="rect">
            <a:avLst/>
          </a:prstGeom>
          <a:noFill/>
        </p:spPr>
        <p:txBody>
          <a:bodyPr wrap="square" rtlCol="0">
            <a:spAutoFit/>
          </a:bodyPr>
          <a:lstStyle/>
          <a:p>
            <a:pPr marL="514350" indent="-514350">
              <a:lnSpc>
                <a:spcPct val="150000"/>
              </a:lnSpc>
              <a:buAutoNum type="arabicPeriod"/>
            </a:pPr>
            <a:r>
              <a:rPr lang="en-US" sz="2800" b="1" dirty="0"/>
              <a:t>Introduction</a:t>
            </a:r>
          </a:p>
          <a:p>
            <a:pPr marL="514350" indent="-514350">
              <a:lnSpc>
                <a:spcPct val="150000"/>
              </a:lnSpc>
              <a:buAutoNum type="arabicPeriod"/>
            </a:pPr>
            <a:r>
              <a:rPr lang="en-US" sz="2800" b="1" dirty="0">
                <a:solidFill>
                  <a:schemeClr val="bg1">
                    <a:lumMod val="75000"/>
                  </a:schemeClr>
                </a:solidFill>
              </a:rPr>
              <a:t>Provisions of FSS Act, 2006</a:t>
            </a:r>
          </a:p>
          <a:p>
            <a:pPr marL="514350" indent="-514350">
              <a:lnSpc>
                <a:spcPct val="150000"/>
              </a:lnSpc>
              <a:buAutoNum type="arabicPeriod"/>
            </a:pPr>
            <a:r>
              <a:rPr lang="en-US" sz="2800" b="1" dirty="0">
                <a:solidFill>
                  <a:schemeClr val="bg1">
                    <a:lumMod val="75000"/>
                  </a:schemeClr>
                </a:solidFill>
              </a:rPr>
              <a:t>Recent Scenario/Cases/News</a:t>
            </a:r>
          </a:p>
          <a:p>
            <a:pPr>
              <a:lnSpc>
                <a:spcPct val="150000"/>
              </a:lnSpc>
            </a:pPr>
            <a:endParaRPr lang="en-US" sz="2800" b="1" dirty="0"/>
          </a:p>
        </p:txBody>
      </p:sp>
    </p:spTree>
    <p:extLst>
      <p:ext uri="{BB962C8B-B14F-4D97-AF65-F5344CB8AC3E}">
        <p14:creationId xmlns:p14="http://schemas.microsoft.com/office/powerpoint/2010/main" val="1329612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40</a:t>
            </a:fld>
            <a:endParaRPr lang="en-US" dirty="0"/>
          </a:p>
        </p:txBody>
      </p:sp>
      <p:sp>
        <p:nvSpPr>
          <p:cNvPr id="14339" name="TextBox 4"/>
          <p:cNvSpPr txBox="1">
            <a:spLocks noChangeArrowheads="1"/>
          </p:cNvSpPr>
          <p:nvPr/>
        </p:nvSpPr>
        <p:spPr bwMode="auto">
          <a:xfrm>
            <a:off x="764458" y="1219200"/>
            <a:ext cx="7543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If any person, after having been previously convicted of an offence punishable under this Act subsequently commits and is convicted of the same offence, he shall be liable to—</a:t>
            </a:r>
          </a:p>
          <a:p>
            <a:pPr algn="just"/>
            <a:endParaRPr lang="en-US" sz="2200" dirty="0">
              <a:latin typeface="+mj-lt"/>
            </a:endParaRPr>
          </a:p>
          <a:p>
            <a:pPr algn="just"/>
            <a:r>
              <a:rPr lang="en-US" sz="2200" dirty="0">
                <a:latin typeface="+mj-lt"/>
              </a:rPr>
              <a:t>(</a:t>
            </a:r>
            <a:r>
              <a:rPr lang="en-US" sz="2200" dirty="0" err="1">
                <a:latin typeface="+mj-lt"/>
              </a:rPr>
              <a:t>i</a:t>
            </a:r>
            <a:r>
              <a:rPr lang="en-US" sz="2200" dirty="0">
                <a:latin typeface="+mj-lt"/>
              </a:rPr>
              <a:t>) </a:t>
            </a:r>
            <a:r>
              <a:rPr lang="en-US" sz="2200" u="sng" dirty="0">
                <a:latin typeface="+mj-lt"/>
              </a:rPr>
              <a:t>twice the punishment</a:t>
            </a:r>
            <a:r>
              <a:rPr lang="en-US" sz="2200" dirty="0">
                <a:latin typeface="+mj-lt"/>
              </a:rPr>
              <a:t>, which might have been imposed on a first conviction, subject to the punishment being maximum provided for the same offence;</a:t>
            </a:r>
          </a:p>
          <a:p>
            <a:pPr algn="just"/>
            <a:endParaRPr lang="en-US" sz="2200" dirty="0">
              <a:latin typeface="+mj-lt"/>
            </a:endParaRPr>
          </a:p>
          <a:p>
            <a:pPr algn="just"/>
            <a:r>
              <a:rPr lang="en-US" sz="2200" dirty="0">
                <a:latin typeface="+mj-lt"/>
              </a:rPr>
              <a:t>(ii) a further fine on daily basis which may extend up to 1 lakh rupees, where the offence is a continuing one; and</a:t>
            </a:r>
          </a:p>
          <a:p>
            <a:pPr algn="just"/>
            <a:endParaRPr lang="en-US" sz="2200" dirty="0">
              <a:latin typeface="+mj-lt"/>
            </a:endParaRPr>
          </a:p>
          <a:p>
            <a:pPr algn="just"/>
            <a:r>
              <a:rPr lang="en-US" sz="2200" dirty="0">
                <a:latin typeface="+mj-lt"/>
              </a:rPr>
              <a:t>(iii) his </a:t>
            </a:r>
            <a:r>
              <a:rPr lang="en-US" sz="2200" dirty="0" err="1">
                <a:latin typeface="+mj-lt"/>
              </a:rPr>
              <a:t>licence</a:t>
            </a:r>
            <a:r>
              <a:rPr lang="en-US" sz="2200" dirty="0">
                <a:latin typeface="+mj-lt"/>
              </a:rPr>
              <a:t> shall be cancelled.</a:t>
            </a:r>
            <a:endParaRPr lang="en-US" sz="2200"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64:- Punishment for subsequent offences.</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3839441" y="5526255"/>
            <a:ext cx="1447800" cy="1085850"/>
          </a:xfrm>
          <a:prstGeom prst="rect">
            <a:avLst/>
          </a:prstGeom>
        </p:spPr>
      </p:pic>
    </p:spTree>
    <p:extLst>
      <p:ext uri="{BB962C8B-B14F-4D97-AF65-F5344CB8AC3E}">
        <p14:creationId xmlns:p14="http://schemas.microsoft.com/office/powerpoint/2010/main" val="9509431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41</a:t>
            </a:fld>
            <a:endParaRPr lang="en-US" dirty="0"/>
          </a:p>
        </p:txBody>
      </p:sp>
      <p:sp>
        <p:nvSpPr>
          <p:cNvPr id="14339" name="TextBox 4"/>
          <p:cNvSpPr txBox="1">
            <a:spLocks noChangeArrowheads="1"/>
          </p:cNvSpPr>
          <p:nvPr/>
        </p:nvSpPr>
        <p:spPr bwMode="auto">
          <a:xfrm>
            <a:off x="764458" y="1483816"/>
            <a:ext cx="7543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If any person whether by himself or by any other person on his behalf, manufactures or distributes or sells or imports any article of food causing injury to the consumer or his death, it shall be lawful for the Adjudicating Officer or as the case may be, the court to direct him to pay compensation to the victim or the legal representative of the victim, a sum—</a:t>
            </a:r>
          </a:p>
          <a:p>
            <a:pPr algn="just"/>
            <a:endParaRPr lang="en-US" sz="2200" dirty="0">
              <a:latin typeface="+mj-lt"/>
            </a:endParaRPr>
          </a:p>
          <a:p>
            <a:pPr marL="457200" indent="-457200" algn="just">
              <a:buAutoNum type="alphaLcParenBoth"/>
            </a:pPr>
            <a:r>
              <a:rPr lang="en-US" sz="2200" dirty="0">
                <a:latin typeface="+mj-lt"/>
              </a:rPr>
              <a:t>not less than 5 lakh rupees in case of </a:t>
            </a:r>
            <a:r>
              <a:rPr lang="en-US" sz="2200" u="sng" dirty="0">
                <a:latin typeface="+mj-lt"/>
              </a:rPr>
              <a:t>death</a:t>
            </a:r>
            <a:r>
              <a:rPr lang="en-US" sz="2200" dirty="0">
                <a:latin typeface="+mj-lt"/>
              </a:rPr>
              <a:t>;</a:t>
            </a:r>
          </a:p>
          <a:p>
            <a:pPr marL="457200" indent="-457200" algn="just">
              <a:buAutoNum type="alphaLcParenBoth"/>
            </a:pPr>
            <a:endParaRPr lang="en-US" sz="1000" dirty="0">
              <a:latin typeface="+mj-lt"/>
            </a:endParaRPr>
          </a:p>
          <a:p>
            <a:pPr algn="just"/>
            <a:r>
              <a:rPr lang="en-US" sz="2200" dirty="0">
                <a:latin typeface="+mj-lt"/>
              </a:rPr>
              <a:t>(b) not exceeding 3 lakh rupees in case of </a:t>
            </a:r>
            <a:r>
              <a:rPr lang="en-US" sz="2200" u="sng" dirty="0">
                <a:latin typeface="+mj-lt"/>
              </a:rPr>
              <a:t>grievous injury</a:t>
            </a:r>
            <a:r>
              <a:rPr lang="en-US" sz="2200" dirty="0">
                <a:latin typeface="+mj-lt"/>
              </a:rPr>
              <a:t>; &amp;</a:t>
            </a:r>
          </a:p>
          <a:p>
            <a:pPr algn="just"/>
            <a:endParaRPr lang="en-US" sz="1000" dirty="0">
              <a:latin typeface="+mj-lt"/>
            </a:endParaRPr>
          </a:p>
          <a:p>
            <a:pPr algn="just"/>
            <a:r>
              <a:rPr lang="en-US" sz="2200" dirty="0">
                <a:latin typeface="+mj-lt"/>
              </a:rPr>
              <a:t>(c) not exceeding 1 lakh rupees, in all other cases of </a:t>
            </a:r>
            <a:r>
              <a:rPr lang="en-US" sz="2200" u="sng" dirty="0">
                <a:latin typeface="+mj-lt"/>
              </a:rPr>
              <a:t>injury:</a:t>
            </a:r>
            <a:endParaRPr lang="en-US" sz="2200" u="sng" dirty="0">
              <a:latin typeface="+mj-lt"/>
              <a:cs typeface="Calibri" pitchFamily="34" charset="0"/>
            </a:endParaRPr>
          </a:p>
        </p:txBody>
      </p:sp>
      <p:sp>
        <p:nvSpPr>
          <p:cNvPr id="4" name="TextBox 3"/>
          <p:cNvSpPr txBox="1"/>
          <p:nvPr/>
        </p:nvSpPr>
        <p:spPr>
          <a:xfrm>
            <a:off x="734961" y="467380"/>
            <a:ext cx="7494639" cy="954107"/>
          </a:xfrm>
          <a:prstGeom prst="rect">
            <a:avLst/>
          </a:prstGeom>
          <a:noFill/>
        </p:spPr>
        <p:txBody>
          <a:bodyPr wrap="square" rtlCol="0">
            <a:spAutoFit/>
          </a:bodyPr>
          <a:lstStyle/>
          <a:p>
            <a:r>
              <a:rPr lang="en-US" sz="2800" b="1" dirty="0">
                <a:solidFill>
                  <a:srgbClr val="FF0000"/>
                </a:solidFill>
              </a:rPr>
              <a:t>Section  65:- Compensation in case of injury or death of consumer.</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276600" y="5631509"/>
            <a:ext cx="1843088" cy="1226491"/>
          </a:xfrm>
          <a:prstGeom prst="rect">
            <a:avLst/>
          </a:prstGeom>
        </p:spPr>
      </p:pic>
    </p:spTree>
    <p:extLst>
      <p:ext uri="{BB962C8B-B14F-4D97-AF65-F5344CB8AC3E}">
        <p14:creationId xmlns:p14="http://schemas.microsoft.com/office/powerpoint/2010/main" val="28358877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42</a:t>
            </a:fld>
            <a:endParaRPr lang="en-US" dirty="0"/>
          </a:p>
        </p:txBody>
      </p:sp>
      <p:sp>
        <p:nvSpPr>
          <p:cNvPr id="14339" name="TextBox 4"/>
          <p:cNvSpPr txBox="1">
            <a:spLocks noChangeArrowheads="1"/>
          </p:cNvSpPr>
          <p:nvPr/>
        </p:nvSpPr>
        <p:spPr bwMode="auto">
          <a:xfrm>
            <a:off x="764458" y="1219200"/>
            <a:ext cx="7543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For the purposes of adjudication under this Chapter, an officer </a:t>
            </a:r>
            <a:r>
              <a:rPr lang="en-US" sz="2200" u="sng" dirty="0">
                <a:latin typeface="+mj-lt"/>
              </a:rPr>
              <a:t>not below the rank of Additional District Magistrate of the district</a:t>
            </a:r>
            <a:r>
              <a:rPr lang="en-US" sz="2200" dirty="0">
                <a:latin typeface="+mj-lt"/>
              </a:rPr>
              <a:t> where the alleged offence is committed, shall be notified by the State Government as the Adjudicating Officer for adjudication in the manner as may be prescribed by the Central Government.</a:t>
            </a:r>
            <a:endParaRPr lang="en-US" sz="2200"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68:- Adjudication</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4"/>
          <p:cNvSpPr txBox="1">
            <a:spLocks noChangeArrowheads="1"/>
          </p:cNvSpPr>
          <p:nvPr/>
        </p:nvSpPr>
        <p:spPr bwMode="auto">
          <a:xfrm>
            <a:off x="761017" y="4349337"/>
            <a:ext cx="75438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The Central Government or as the case may be, the State Government may, by notification, establish one or more tribunals to be known as the Food Safety Appellate Tribunal to hear appeals from the decisions of the Adjudicating Officer under section 68.</a:t>
            </a:r>
            <a:endParaRPr lang="en-US" sz="2200" dirty="0">
              <a:latin typeface="+mj-lt"/>
              <a:cs typeface="Calibri" pitchFamily="34" charset="0"/>
            </a:endParaRPr>
          </a:p>
        </p:txBody>
      </p:sp>
      <p:sp>
        <p:nvSpPr>
          <p:cNvPr id="9" name="TextBox 8"/>
          <p:cNvSpPr txBox="1"/>
          <p:nvPr/>
        </p:nvSpPr>
        <p:spPr>
          <a:xfrm>
            <a:off x="731520" y="3591580"/>
            <a:ext cx="7983682" cy="523220"/>
          </a:xfrm>
          <a:prstGeom prst="rect">
            <a:avLst/>
          </a:prstGeom>
          <a:noFill/>
        </p:spPr>
        <p:txBody>
          <a:bodyPr wrap="square" rtlCol="0">
            <a:spAutoFit/>
          </a:bodyPr>
          <a:lstStyle/>
          <a:p>
            <a:r>
              <a:rPr lang="en-US" sz="2800" b="1" dirty="0">
                <a:solidFill>
                  <a:srgbClr val="FF0000"/>
                </a:solidFill>
              </a:rPr>
              <a:t>Section  70:- Food Safety Appellate Tribunal</a:t>
            </a:r>
          </a:p>
        </p:txBody>
      </p:sp>
      <p:pic>
        <p:nvPicPr>
          <p:cNvPr id="2" name="Picture 1"/>
          <p:cNvPicPr>
            <a:picLocks noChangeAspect="1"/>
          </p:cNvPicPr>
          <p:nvPr/>
        </p:nvPicPr>
        <p:blipFill>
          <a:blip r:embed="rId3" cstate="print"/>
          <a:stretch>
            <a:fillRect/>
          </a:stretch>
        </p:blipFill>
        <p:spPr>
          <a:xfrm>
            <a:off x="6910730" y="49369"/>
            <a:ext cx="1462188" cy="1114187"/>
          </a:xfrm>
          <a:prstGeom prst="rect">
            <a:avLst/>
          </a:prstGeom>
        </p:spPr>
      </p:pic>
    </p:spTree>
    <p:extLst>
      <p:ext uri="{BB962C8B-B14F-4D97-AF65-F5344CB8AC3E}">
        <p14:creationId xmlns:p14="http://schemas.microsoft.com/office/powerpoint/2010/main" val="3490843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43</a:t>
            </a:fld>
            <a:endParaRPr lang="en-US" dirty="0"/>
          </a:p>
        </p:txBody>
      </p:sp>
      <p:pic>
        <p:nvPicPr>
          <p:cNvPr id="2" name="Picture 1"/>
          <p:cNvPicPr>
            <a:picLocks noChangeAspect="1"/>
          </p:cNvPicPr>
          <p:nvPr/>
        </p:nvPicPr>
        <p:blipFill>
          <a:blip r:embed="rId2"/>
          <a:stretch>
            <a:fillRect/>
          </a:stretch>
        </p:blipFill>
        <p:spPr>
          <a:xfrm>
            <a:off x="-381000" y="0"/>
            <a:ext cx="10134600" cy="5700713"/>
          </a:xfrm>
          <a:prstGeom prst="rect">
            <a:avLst/>
          </a:prstGeom>
        </p:spPr>
      </p:pic>
      <p:sp>
        <p:nvSpPr>
          <p:cNvPr id="3" name="Rectangle 2"/>
          <p:cNvSpPr/>
          <p:nvPr/>
        </p:nvSpPr>
        <p:spPr>
          <a:xfrm>
            <a:off x="2971800" y="6070627"/>
            <a:ext cx="2777427" cy="369332"/>
          </a:xfrm>
          <a:prstGeom prst="rect">
            <a:avLst/>
          </a:prstGeom>
        </p:spPr>
        <p:txBody>
          <a:bodyPr wrap="none">
            <a:spAutoFit/>
          </a:bodyPr>
          <a:lstStyle/>
          <a:p>
            <a:r>
              <a:rPr lang="en-US" dirty="0"/>
              <a:t>http://fsat-raj.in/index.aspx</a:t>
            </a:r>
          </a:p>
        </p:txBody>
      </p:sp>
      <p:pic>
        <p:nvPicPr>
          <p:cNvPr id="4" name="Picture 3"/>
          <p:cNvPicPr>
            <a:picLocks noChangeAspect="1"/>
          </p:cNvPicPr>
          <p:nvPr/>
        </p:nvPicPr>
        <p:blipFill>
          <a:blip r:embed="rId3" cstate="print"/>
          <a:stretch>
            <a:fillRect/>
          </a:stretch>
        </p:blipFill>
        <p:spPr>
          <a:xfrm>
            <a:off x="2514600" y="4136301"/>
            <a:ext cx="4838576" cy="2721699"/>
          </a:xfrm>
          <a:prstGeom prst="rect">
            <a:avLst/>
          </a:prstGeom>
        </p:spPr>
      </p:pic>
    </p:spTree>
    <p:extLst>
      <p:ext uri="{BB962C8B-B14F-4D97-AF65-F5344CB8AC3E}">
        <p14:creationId xmlns:p14="http://schemas.microsoft.com/office/powerpoint/2010/main" val="116403792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44</a:t>
            </a:fld>
            <a:endParaRPr lang="en-US" dirty="0"/>
          </a:p>
        </p:txBody>
      </p:sp>
      <p:sp>
        <p:nvSpPr>
          <p:cNvPr id="14339" name="TextBox 4"/>
          <p:cNvSpPr txBox="1">
            <a:spLocks noChangeArrowheads="1"/>
          </p:cNvSpPr>
          <p:nvPr/>
        </p:nvSpPr>
        <p:spPr bwMode="auto">
          <a:xfrm>
            <a:off x="764458" y="1143000"/>
            <a:ext cx="7543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Special Courts can be established for certain cases and public prosecutor and additional public prosecutors can be appointed.</a:t>
            </a:r>
            <a:endParaRPr lang="en-US" sz="2200" dirty="0">
              <a:latin typeface="+mj-lt"/>
              <a:cs typeface="Calibri" pitchFamily="34" charset="0"/>
            </a:endParaRP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74:- Special Courts &amp; Public Prosecutor.</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4"/>
          <p:cNvSpPr txBox="1">
            <a:spLocks noChangeArrowheads="1"/>
          </p:cNvSpPr>
          <p:nvPr/>
        </p:nvSpPr>
        <p:spPr bwMode="auto">
          <a:xfrm>
            <a:off x="781875" y="3657600"/>
            <a:ext cx="7543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Special Court will transfer the cases if it is of the opinion that the offence is not </a:t>
            </a:r>
            <a:r>
              <a:rPr lang="en-US" sz="2200" dirty="0" err="1">
                <a:latin typeface="+mj-lt"/>
              </a:rPr>
              <a:t>triable</a:t>
            </a:r>
            <a:r>
              <a:rPr lang="en-US" sz="2200" dirty="0">
                <a:latin typeface="+mj-lt"/>
              </a:rPr>
              <a:t> by it.</a:t>
            </a:r>
            <a:endParaRPr lang="en-US" sz="2200" dirty="0">
              <a:latin typeface="+mj-lt"/>
              <a:cs typeface="Calibri" pitchFamily="34" charset="0"/>
            </a:endParaRPr>
          </a:p>
        </p:txBody>
      </p:sp>
      <p:sp>
        <p:nvSpPr>
          <p:cNvPr id="11" name="TextBox 10"/>
          <p:cNvSpPr txBox="1"/>
          <p:nvPr/>
        </p:nvSpPr>
        <p:spPr>
          <a:xfrm>
            <a:off x="734961" y="2474893"/>
            <a:ext cx="7983682" cy="954107"/>
          </a:xfrm>
          <a:prstGeom prst="rect">
            <a:avLst/>
          </a:prstGeom>
          <a:noFill/>
        </p:spPr>
        <p:txBody>
          <a:bodyPr wrap="square" rtlCol="0">
            <a:spAutoFit/>
          </a:bodyPr>
          <a:lstStyle/>
          <a:p>
            <a:r>
              <a:rPr lang="en-US" sz="2800" b="1" dirty="0">
                <a:solidFill>
                  <a:srgbClr val="FF0000"/>
                </a:solidFill>
              </a:rPr>
              <a:t>Section  75:- Power to transfer cases to regular courts</a:t>
            </a:r>
          </a:p>
        </p:txBody>
      </p:sp>
      <p:pic>
        <p:nvPicPr>
          <p:cNvPr id="2" name="Picture 1"/>
          <p:cNvPicPr>
            <a:picLocks noChangeAspect="1"/>
          </p:cNvPicPr>
          <p:nvPr/>
        </p:nvPicPr>
        <p:blipFill>
          <a:blip r:embed="rId3"/>
          <a:stretch>
            <a:fillRect/>
          </a:stretch>
        </p:blipFill>
        <p:spPr>
          <a:xfrm>
            <a:off x="2478051" y="4655641"/>
            <a:ext cx="4019550" cy="1590675"/>
          </a:xfrm>
          <a:prstGeom prst="ellipse">
            <a:avLst/>
          </a:prstGeom>
          <a:ln>
            <a:noFill/>
          </a:ln>
          <a:effectLst>
            <a:softEdge rad="112500"/>
          </a:effectLst>
        </p:spPr>
      </p:pic>
    </p:spTree>
    <p:extLst>
      <p:ext uri="{BB962C8B-B14F-4D97-AF65-F5344CB8AC3E}">
        <p14:creationId xmlns:p14="http://schemas.microsoft.com/office/powerpoint/2010/main" val="1224665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45</a:t>
            </a:fld>
            <a:endParaRPr lang="en-US" dirty="0"/>
          </a:p>
        </p:txBody>
      </p:sp>
      <p:sp>
        <p:nvSpPr>
          <p:cNvPr id="14339" name="TextBox 4"/>
          <p:cNvSpPr txBox="1">
            <a:spLocks noChangeArrowheads="1"/>
          </p:cNvSpPr>
          <p:nvPr/>
        </p:nvSpPr>
        <p:spPr bwMode="auto">
          <a:xfrm>
            <a:off x="764458" y="1219200"/>
            <a:ext cx="7543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Appeal can be filed against the order of Special Court to High Court within </a:t>
            </a:r>
            <a:r>
              <a:rPr lang="en-US" sz="2200" u="sng" dirty="0">
                <a:latin typeface="+mj-lt"/>
              </a:rPr>
              <a:t>45 days </a:t>
            </a:r>
            <a:r>
              <a:rPr lang="en-US" sz="2200" dirty="0">
                <a:latin typeface="+mj-lt"/>
              </a:rPr>
              <a:t>from the date on which the order was served.</a:t>
            </a:r>
          </a:p>
          <a:p>
            <a:pPr algn="just"/>
            <a:endParaRPr lang="en-US" sz="2200" dirty="0">
              <a:latin typeface="+mj-lt"/>
              <a:cs typeface="Calibri" pitchFamily="34" charset="0"/>
            </a:endParaRPr>
          </a:p>
          <a:p>
            <a:pPr algn="just"/>
            <a:r>
              <a:rPr lang="en-US" sz="2200" dirty="0">
                <a:latin typeface="+mj-lt"/>
                <a:cs typeface="Calibri" pitchFamily="34" charset="0"/>
              </a:rPr>
              <a:t>Appeal shall be disposed by the High Court by a bench of not less than 2 judges.</a:t>
            </a:r>
          </a:p>
        </p:txBody>
      </p:sp>
      <p:sp>
        <p:nvSpPr>
          <p:cNvPr id="4" name="TextBox 3"/>
          <p:cNvSpPr txBox="1"/>
          <p:nvPr/>
        </p:nvSpPr>
        <p:spPr>
          <a:xfrm>
            <a:off x="734961" y="467380"/>
            <a:ext cx="7983682" cy="523220"/>
          </a:xfrm>
          <a:prstGeom prst="rect">
            <a:avLst/>
          </a:prstGeom>
          <a:noFill/>
        </p:spPr>
        <p:txBody>
          <a:bodyPr wrap="square" rtlCol="0">
            <a:spAutoFit/>
          </a:bodyPr>
          <a:lstStyle/>
          <a:p>
            <a:r>
              <a:rPr lang="en-US" sz="2800" b="1" dirty="0">
                <a:solidFill>
                  <a:srgbClr val="FF0000"/>
                </a:solidFill>
              </a:rPr>
              <a:t>Section  76:- Appeal</a:t>
            </a: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stretch>
            <a:fillRect/>
          </a:stretch>
        </p:blipFill>
        <p:spPr>
          <a:xfrm>
            <a:off x="3070503" y="3867174"/>
            <a:ext cx="2903393" cy="2489176"/>
          </a:xfrm>
          <a:prstGeom prst="ellipse">
            <a:avLst/>
          </a:prstGeom>
          <a:ln>
            <a:noFill/>
          </a:ln>
          <a:effectLst>
            <a:softEdge rad="112500"/>
          </a:effectLst>
        </p:spPr>
      </p:pic>
    </p:spTree>
    <p:extLst>
      <p:ext uri="{BB962C8B-B14F-4D97-AF65-F5344CB8AC3E}">
        <p14:creationId xmlns:p14="http://schemas.microsoft.com/office/powerpoint/2010/main" val="26230445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46</a:t>
            </a:fld>
            <a:endParaRPr lang="en-US"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ounded Rectangle 1"/>
          <p:cNvSpPr/>
          <p:nvPr/>
        </p:nvSpPr>
        <p:spPr>
          <a:xfrm>
            <a:off x="3320374" y="4596065"/>
            <a:ext cx="2209800" cy="7145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Adjudication</a:t>
            </a:r>
          </a:p>
          <a:p>
            <a:pPr algn="ctr"/>
            <a:r>
              <a:rPr lang="en-US" b="1" dirty="0"/>
              <a:t>(u/s. 68)</a:t>
            </a:r>
          </a:p>
        </p:txBody>
      </p:sp>
      <p:sp>
        <p:nvSpPr>
          <p:cNvPr id="11" name="Rounded Rectangle 10"/>
          <p:cNvSpPr/>
          <p:nvPr/>
        </p:nvSpPr>
        <p:spPr>
          <a:xfrm>
            <a:off x="593558" y="3019926"/>
            <a:ext cx="2209800" cy="7145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Special Court</a:t>
            </a:r>
          </a:p>
          <a:p>
            <a:pPr algn="ctr"/>
            <a:r>
              <a:rPr lang="en-US" b="1" dirty="0"/>
              <a:t>(u/s. 74)</a:t>
            </a:r>
          </a:p>
        </p:txBody>
      </p:sp>
      <p:sp>
        <p:nvSpPr>
          <p:cNvPr id="12" name="Rounded Rectangle 11"/>
          <p:cNvSpPr/>
          <p:nvPr/>
        </p:nvSpPr>
        <p:spPr>
          <a:xfrm>
            <a:off x="6135422" y="3007895"/>
            <a:ext cx="2209800" cy="7145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Regular Court</a:t>
            </a:r>
          </a:p>
          <a:p>
            <a:pPr algn="ctr"/>
            <a:r>
              <a:rPr lang="en-US" b="1" dirty="0"/>
              <a:t>(u/s. 75)</a:t>
            </a:r>
          </a:p>
        </p:txBody>
      </p:sp>
      <p:sp>
        <p:nvSpPr>
          <p:cNvPr id="13" name="Rounded Rectangle 12"/>
          <p:cNvSpPr/>
          <p:nvPr/>
        </p:nvSpPr>
        <p:spPr>
          <a:xfrm>
            <a:off x="3352800" y="3007895"/>
            <a:ext cx="2209800" cy="7145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Food Safety Tribunal</a:t>
            </a:r>
          </a:p>
          <a:p>
            <a:pPr algn="ctr"/>
            <a:r>
              <a:rPr lang="en-US" b="1" dirty="0"/>
              <a:t>(u/s. 70)</a:t>
            </a:r>
          </a:p>
        </p:txBody>
      </p:sp>
      <p:sp>
        <p:nvSpPr>
          <p:cNvPr id="14" name="Rounded Rectangle 13"/>
          <p:cNvSpPr/>
          <p:nvPr/>
        </p:nvSpPr>
        <p:spPr>
          <a:xfrm>
            <a:off x="3320374" y="1419725"/>
            <a:ext cx="2209800" cy="714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High Court</a:t>
            </a:r>
          </a:p>
          <a:p>
            <a:pPr algn="ctr"/>
            <a:r>
              <a:rPr lang="en-US" b="1" dirty="0"/>
              <a:t>(u/s. 76)</a:t>
            </a:r>
          </a:p>
        </p:txBody>
      </p:sp>
      <p:sp>
        <p:nvSpPr>
          <p:cNvPr id="15" name="TextBox 14"/>
          <p:cNvSpPr txBox="1"/>
          <p:nvPr/>
        </p:nvSpPr>
        <p:spPr>
          <a:xfrm>
            <a:off x="734961" y="467380"/>
            <a:ext cx="6123039" cy="523220"/>
          </a:xfrm>
          <a:prstGeom prst="rect">
            <a:avLst/>
          </a:prstGeom>
          <a:noFill/>
        </p:spPr>
        <p:txBody>
          <a:bodyPr wrap="square" rtlCol="0">
            <a:spAutoFit/>
          </a:bodyPr>
          <a:lstStyle/>
          <a:p>
            <a:r>
              <a:rPr lang="en-US" sz="2800" b="1" dirty="0">
                <a:solidFill>
                  <a:srgbClr val="FF0000"/>
                </a:solidFill>
              </a:rPr>
              <a:t>Case Flow</a:t>
            </a:r>
          </a:p>
        </p:txBody>
      </p:sp>
      <p:cxnSp>
        <p:nvCxnSpPr>
          <p:cNvPr id="18" name="Straight Arrow Connector 17"/>
          <p:cNvCxnSpPr/>
          <p:nvPr/>
        </p:nvCxnSpPr>
        <p:spPr>
          <a:xfrm flipV="1">
            <a:off x="4425274" y="2134305"/>
            <a:ext cx="0" cy="85354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2"/>
          </p:cNvCxnSpPr>
          <p:nvPr/>
        </p:nvCxnSpPr>
        <p:spPr>
          <a:xfrm flipV="1">
            <a:off x="1676400" y="2134305"/>
            <a:ext cx="2748874" cy="87359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4" idx="2"/>
          </p:cNvCxnSpPr>
          <p:nvPr/>
        </p:nvCxnSpPr>
        <p:spPr>
          <a:xfrm flipH="1" flipV="1">
            <a:off x="4425274" y="2134305"/>
            <a:ext cx="2778954" cy="85354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396882" y="3722475"/>
            <a:ext cx="0" cy="85354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28986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47</a:t>
            </a:fld>
            <a:endParaRPr lang="en-US" dirty="0"/>
          </a:p>
        </p:txBody>
      </p:sp>
      <p:sp>
        <p:nvSpPr>
          <p:cNvPr id="11" name="Rectangle 10"/>
          <p:cNvSpPr/>
          <p:nvPr/>
        </p:nvSpPr>
        <p:spPr>
          <a:xfrm>
            <a:off x="500034" y="5500702"/>
            <a:ext cx="8072494" cy="984885"/>
          </a:xfrm>
          <a:prstGeom prst="rect">
            <a:avLst/>
          </a:prstGeom>
        </p:spPr>
        <p:txBody>
          <a:bodyPr wrap="square">
            <a:spAutoFit/>
          </a:bodyPr>
          <a:lstStyle/>
          <a:p>
            <a:pPr algn="ctr"/>
            <a:endParaRPr lang="en-US" sz="2000" b="1" dirty="0">
              <a:solidFill>
                <a:srgbClr val="000000"/>
              </a:solidFill>
              <a:latin typeface="+mj-lt"/>
            </a:endParaRPr>
          </a:p>
          <a:p>
            <a:pPr algn="ctr"/>
            <a:r>
              <a:rPr lang="en-US" sz="2000" b="1" dirty="0">
                <a:solidFill>
                  <a:srgbClr val="000000"/>
                </a:solidFill>
                <a:latin typeface="+mj-lt"/>
              </a:rPr>
              <a:t> </a:t>
            </a:r>
            <a:r>
              <a:rPr lang="en-US" b="1" dirty="0">
                <a:solidFill>
                  <a:srgbClr val="000000"/>
                </a:solidFill>
                <a:latin typeface="+mj-lt"/>
              </a:rPr>
              <a:t>FOOD SAFETY AND STANDARDS </a:t>
            </a:r>
          </a:p>
          <a:p>
            <a:pPr algn="ctr"/>
            <a:r>
              <a:rPr lang="en-US" b="1" dirty="0">
                <a:solidFill>
                  <a:srgbClr val="000000"/>
                </a:solidFill>
                <a:latin typeface="+mj-lt"/>
              </a:rPr>
              <a:t>(PACKAGING AND LABELLING) REGULATIONS, 2011 </a:t>
            </a:r>
            <a:endParaRPr lang="en-US" b="1" dirty="0">
              <a:latin typeface="+mj-lt"/>
            </a:endParaRPr>
          </a:p>
        </p:txBody>
      </p:sp>
      <p:pic>
        <p:nvPicPr>
          <p:cNvPr id="8" name="Picture 7"/>
          <p:cNvPicPr>
            <a:picLocks noChangeAspect="1"/>
          </p:cNvPicPr>
          <p:nvPr/>
        </p:nvPicPr>
        <p:blipFill>
          <a:blip r:embed="rId2"/>
          <a:srcRect l="15721" r="15098"/>
          <a:stretch>
            <a:fillRect/>
          </a:stretch>
        </p:blipFill>
        <p:spPr>
          <a:xfrm>
            <a:off x="1357290" y="0"/>
            <a:ext cx="6643734" cy="5401864"/>
          </a:xfrm>
          <a:prstGeom prst="rect">
            <a:avLst/>
          </a:prstGeom>
        </p:spPr>
      </p:pic>
      <p:pic>
        <p:nvPicPr>
          <p:cNvPr id="28674" name="Picture 2" descr="Vegetarian and non-vegetarian marks - Wikipedia"/>
          <p:cNvPicPr>
            <a:picLocks noChangeAspect="1" noChangeArrowheads="1"/>
          </p:cNvPicPr>
          <p:nvPr/>
        </p:nvPicPr>
        <p:blipFill>
          <a:blip r:embed="rId3" cstate="print"/>
          <a:srcRect l="58069"/>
          <a:stretch>
            <a:fillRect/>
          </a:stretch>
        </p:blipFill>
        <p:spPr bwMode="auto">
          <a:xfrm>
            <a:off x="4427213" y="1500174"/>
            <a:ext cx="359101" cy="368968"/>
          </a:xfrm>
          <a:prstGeom prst="rect">
            <a:avLst/>
          </a:prstGeom>
          <a:noFill/>
        </p:spPr>
      </p:pic>
      <p:pic>
        <p:nvPicPr>
          <p:cNvPr id="7" name="Picture 2" descr="Vegetarian and non-vegetarian marks - Wikipedia"/>
          <p:cNvPicPr>
            <a:picLocks noChangeAspect="1" noChangeArrowheads="1"/>
          </p:cNvPicPr>
          <p:nvPr/>
        </p:nvPicPr>
        <p:blipFill>
          <a:blip r:embed="rId4" cstate="print"/>
          <a:srcRect r="56917"/>
          <a:stretch>
            <a:fillRect/>
          </a:stretch>
        </p:blipFill>
        <p:spPr bwMode="auto">
          <a:xfrm>
            <a:off x="4500562" y="3214686"/>
            <a:ext cx="428628" cy="428628"/>
          </a:xfrm>
          <a:prstGeom prst="rect">
            <a:avLst/>
          </a:prstGeom>
          <a:noFill/>
        </p:spPr>
      </p:pic>
      <p:sp>
        <p:nvSpPr>
          <p:cNvPr id="9" name="Rectangle 8"/>
          <p:cNvSpPr/>
          <p:nvPr/>
        </p:nvSpPr>
        <p:spPr>
          <a:xfrm>
            <a:off x="4000496" y="1500174"/>
            <a:ext cx="35719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4000496" y="3286124"/>
            <a:ext cx="35719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9003301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48</a:t>
            </a:fld>
            <a:endParaRPr lang="en-US" dirty="0"/>
          </a:p>
        </p:txBody>
      </p:sp>
      <p:pic>
        <p:nvPicPr>
          <p:cNvPr id="2" name="Picture 1"/>
          <p:cNvPicPr>
            <a:picLocks noChangeAspect="1"/>
          </p:cNvPicPr>
          <p:nvPr/>
        </p:nvPicPr>
        <p:blipFill>
          <a:blip r:embed="rId2"/>
          <a:srcRect l="14615" r="15432"/>
          <a:stretch>
            <a:fillRect/>
          </a:stretch>
        </p:blipFill>
        <p:spPr>
          <a:xfrm>
            <a:off x="1142976" y="214290"/>
            <a:ext cx="6929486" cy="5572125"/>
          </a:xfrm>
          <a:prstGeom prst="rect">
            <a:avLst/>
          </a:prstGeom>
        </p:spPr>
      </p:pic>
      <p:sp>
        <p:nvSpPr>
          <p:cNvPr id="5" name="Rectangle 4"/>
          <p:cNvSpPr/>
          <p:nvPr/>
        </p:nvSpPr>
        <p:spPr>
          <a:xfrm>
            <a:off x="500034" y="5572140"/>
            <a:ext cx="8072494" cy="984885"/>
          </a:xfrm>
          <a:prstGeom prst="rect">
            <a:avLst/>
          </a:prstGeom>
        </p:spPr>
        <p:txBody>
          <a:bodyPr wrap="square">
            <a:spAutoFit/>
          </a:bodyPr>
          <a:lstStyle/>
          <a:p>
            <a:pPr algn="ctr"/>
            <a:endParaRPr lang="en-US" sz="2000" b="1" dirty="0">
              <a:solidFill>
                <a:srgbClr val="000000"/>
              </a:solidFill>
              <a:latin typeface="+mj-lt"/>
            </a:endParaRPr>
          </a:p>
          <a:p>
            <a:pPr algn="ctr"/>
            <a:r>
              <a:rPr lang="en-US" sz="2000" b="1" dirty="0">
                <a:solidFill>
                  <a:srgbClr val="000000"/>
                </a:solidFill>
                <a:latin typeface="+mj-lt"/>
              </a:rPr>
              <a:t> </a:t>
            </a:r>
            <a:r>
              <a:rPr lang="en-US" b="1" dirty="0">
                <a:solidFill>
                  <a:srgbClr val="000000"/>
                </a:solidFill>
                <a:latin typeface="+mj-lt"/>
              </a:rPr>
              <a:t>FOOD SAFETY AND STANDARDS </a:t>
            </a:r>
          </a:p>
          <a:p>
            <a:pPr algn="ctr"/>
            <a:r>
              <a:rPr lang="en-US" b="1" dirty="0">
                <a:solidFill>
                  <a:srgbClr val="000000"/>
                </a:solidFill>
                <a:latin typeface="+mj-lt"/>
              </a:rPr>
              <a:t>(PACKAGING AND LABELLING) REGULATIONS, 2011 </a:t>
            </a:r>
            <a:endParaRPr lang="en-US" b="1" dirty="0">
              <a:latin typeface="+mj-lt"/>
            </a:endParaRPr>
          </a:p>
        </p:txBody>
      </p:sp>
    </p:spTree>
    <p:extLst>
      <p:ext uri="{BB962C8B-B14F-4D97-AF65-F5344CB8AC3E}">
        <p14:creationId xmlns:p14="http://schemas.microsoft.com/office/powerpoint/2010/main" val="2099533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49</a:t>
            </a:fld>
            <a:endParaRPr lang="en-US" dirty="0"/>
          </a:p>
        </p:txBody>
      </p:sp>
      <p:pic>
        <p:nvPicPr>
          <p:cNvPr id="1028" name="Picture 4" descr="What is the meaning of the black rectangle posted on Amul and Mother Dairy  poly packs? - Quora">
            <a:extLst>
              <a:ext uri="{FF2B5EF4-FFF2-40B4-BE49-F238E27FC236}">
                <a16:creationId xmlns:a16="http://schemas.microsoft.com/office/drawing/2014/main" id="{E5E7DBCC-50AD-4047-ABF5-133885703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76672"/>
            <a:ext cx="5881006" cy="56134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BFC0B3-DEB1-4775-938E-9F90D719689D}"/>
              </a:ext>
            </a:extLst>
          </p:cNvPr>
          <p:cNvSpPr/>
          <p:nvPr/>
        </p:nvSpPr>
        <p:spPr>
          <a:xfrm>
            <a:off x="2411760" y="3429000"/>
            <a:ext cx="136815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0024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sp>
        <p:nvSpPr>
          <p:cNvPr id="6" name="TextBox 5"/>
          <p:cNvSpPr txBox="1"/>
          <p:nvPr/>
        </p:nvSpPr>
        <p:spPr>
          <a:xfrm>
            <a:off x="762000" y="533400"/>
            <a:ext cx="5715000" cy="523220"/>
          </a:xfrm>
          <a:prstGeom prst="rect">
            <a:avLst/>
          </a:prstGeom>
          <a:noFill/>
        </p:spPr>
        <p:txBody>
          <a:bodyPr wrap="square" rtlCol="0">
            <a:spAutoFit/>
          </a:bodyPr>
          <a:lstStyle/>
          <a:p>
            <a:r>
              <a:rPr lang="en-US" sz="2800" b="1" dirty="0">
                <a:solidFill>
                  <a:srgbClr val="FF0000"/>
                </a:solidFill>
              </a:rPr>
              <a:t>Time Line of Food Laws in India</a:t>
            </a:r>
          </a:p>
        </p:txBody>
      </p:sp>
      <p:sp>
        <p:nvSpPr>
          <p:cNvPr id="11" name="TextBox 10"/>
          <p:cNvSpPr txBox="1"/>
          <p:nvPr/>
        </p:nvSpPr>
        <p:spPr>
          <a:xfrm>
            <a:off x="685800" y="1447800"/>
            <a:ext cx="1403830" cy="1169551"/>
          </a:xfrm>
          <a:prstGeom prst="rect">
            <a:avLst/>
          </a:prstGeom>
          <a:noFill/>
        </p:spPr>
        <p:txBody>
          <a:bodyPr wrap="square" rtlCol="0">
            <a:spAutoFit/>
          </a:bodyPr>
          <a:lstStyle/>
          <a:p>
            <a:pPr algn="ctr"/>
            <a:r>
              <a:rPr lang="en-US" sz="1400" b="1" dirty="0"/>
              <a:t>1937</a:t>
            </a:r>
          </a:p>
          <a:p>
            <a:pPr algn="ctr"/>
            <a:r>
              <a:rPr lang="en-US" sz="1400" dirty="0"/>
              <a:t>Committee Appointed by Central Advisory Board of Health </a:t>
            </a:r>
          </a:p>
        </p:txBody>
      </p:sp>
      <p:sp>
        <p:nvSpPr>
          <p:cNvPr id="12" name="TextBox 11"/>
          <p:cNvSpPr txBox="1"/>
          <p:nvPr/>
        </p:nvSpPr>
        <p:spPr>
          <a:xfrm>
            <a:off x="2286000" y="1421249"/>
            <a:ext cx="1954357" cy="1169551"/>
          </a:xfrm>
          <a:prstGeom prst="rect">
            <a:avLst/>
          </a:prstGeom>
          <a:noFill/>
        </p:spPr>
        <p:txBody>
          <a:bodyPr wrap="square" rtlCol="0">
            <a:spAutoFit/>
          </a:bodyPr>
          <a:lstStyle/>
          <a:p>
            <a:pPr algn="ctr"/>
            <a:r>
              <a:rPr lang="en-US" sz="1400" b="1" dirty="0"/>
              <a:t>1955</a:t>
            </a:r>
          </a:p>
          <a:p>
            <a:pPr algn="ctr"/>
            <a:r>
              <a:rPr lang="en-US" sz="1400" dirty="0"/>
              <a:t>Prevention of Food Adulteration Bill passed in 1954, came in to affect June 1, 1955</a:t>
            </a:r>
          </a:p>
        </p:txBody>
      </p:sp>
      <p:sp>
        <p:nvSpPr>
          <p:cNvPr id="13" name="TextBox 12"/>
          <p:cNvSpPr txBox="1"/>
          <p:nvPr/>
        </p:nvSpPr>
        <p:spPr>
          <a:xfrm>
            <a:off x="4363478" y="1447800"/>
            <a:ext cx="2189722" cy="1169551"/>
          </a:xfrm>
          <a:prstGeom prst="rect">
            <a:avLst/>
          </a:prstGeom>
          <a:noFill/>
        </p:spPr>
        <p:txBody>
          <a:bodyPr wrap="square" rtlCol="0">
            <a:spAutoFit/>
          </a:bodyPr>
          <a:lstStyle/>
          <a:p>
            <a:pPr algn="ctr"/>
            <a:r>
              <a:rPr lang="en-US" sz="1400" b="1" dirty="0"/>
              <a:t>1998</a:t>
            </a:r>
          </a:p>
          <a:p>
            <a:pPr algn="ctr"/>
            <a:r>
              <a:rPr lang="en-US" sz="1400" dirty="0"/>
              <a:t>Subject Group on Food &amp; Agro Industries.</a:t>
            </a:r>
          </a:p>
          <a:p>
            <a:pPr algn="ctr"/>
            <a:r>
              <a:rPr lang="en-US" sz="1400" dirty="0"/>
              <a:t>Recommended one comprehensive legislation</a:t>
            </a:r>
          </a:p>
        </p:txBody>
      </p:sp>
      <p:sp>
        <p:nvSpPr>
          <p:cNvPr id="14" name="TextBox 13"/>
          <p:cNvSpPr txBox="1"/>
          <p:nvPr/>
        </p:nvSpPr>
        <p:spPr>
          <a:xfrm>
            <a:off x="6553200" y="1447800"/>
            <a:ext cx="2133198" cy="1169551"/>
          </a:xfrm>
          <a:prstGeom prst="rect">
            <a:avLst/>
          </a:prstGeom>
          <a:noFill/>
        </p:spPr>
        <p:txBody>
          <a:bodyPr wrap="square" rtlCol="0">
            <a:spAutoFit/>
          </a:bodyPr>
          <a:lstStyle/>
          <a:p>
            <a:pPr algn="ctr"/>
            <a:r>
              <a:rPr lang="en-US" sz="1400" b="1" dirty="0"/>
              <a:t>2004</a:t>
            </a:r>
          </a:p>
          <a:p>
            <a:pPr algn="ctr"/>
            <a:r>
              <a:rPr lang="en-US" sz="1400" dirty="0"/>
              <a:t>Parliamentary Committee on Pesticide residue emphasized converge all food laws, single reg. body. </a:t>
            </a:r>
          </a:p>
        </p:txBody>
      </p:sp>
      <p:sp>
        <p:nvSpPr>
          <p:cNvPr id="15" name="TextBox 14"/>
          <p:cNvSpPr txBox="1"/>
          <p:nvPr/>
        </p:nvSpPr>
        <p:spPr>
          <a:xfrm>
            <a:off x="6095006" y="5042297"/>
            <a:ext cx="2037330" cy="1169551"/>
          </a:xfrm>
          <a:prstGeom prst="rect">
            <a:avLst/>
          </a:prstGeom>
          <a:noFill/>
        </p:spPr>
        <p:txBody>
          <a:bodyPr wrap="square" rtlCol="0">
            <a:spAutoFit/>
          </a:bodyPr>
          <a:lstStyle/>
          <a:p>
            <a:pPr algn="ctr"/>
            <a:r>
              <a:rPr lang="en-US" sz="1400" b="1" dirty="0"/>
              <a:t>2005</a:t>
            </a:r>
          </a:p>
          <a:p>
            <a:pPr algn="ctr"/>
            <a:r>
              <a:rPr lang="en-US" sz="1400" dirty="0"/>
              <a:t>Standing Committee of Parliament on Agriculture submitted for Integrated Food Laws.</a:t>
            </a:r>
          </a:p>
        </p:txBody>
      </p:sp>
      <p:sp>
        <p:nvSpPr>
          <p:cNvPr id="16" name="TextBox 15"/>
          <p:cNvSpPr txBox="1"/>
          <p:nvPr/>
        </p:nvSpPr>
        <p:spPr>
          <a:xfrm>
            <a:off x="3634042" y="5037794"/>
            <a:ext cx="1676400" cy="1169551"/>
          </a:xfrm>
          <a:prstGeom prst="rect">
            <a:avLst/>
          </a:prstGeom>
          <a:noFill/>
        </p:spPr>
        <p:txBody>
          <a:bodyPr wrap="square" rtlCol="0">
            <a:spAutoFit/>
          </a:bodyPr>
          <a:lstStyle/>
          <a:p>
            <a:pPr algn="ctr"/>
            <a:r>
              <a:rPr lang="en-US" sz="1400" b="1" dirty="0"/>
              <a:t>2005</a:t>
            </a:r>
          </a:p>
          <a:p>
            <a:pPr algn="ctr"/>
            <a:r>
              <a:rPr lang="en-US" sz="1400" dirty="0"/>
              <a:t>Law Commission was also asked to give its view.</a:t>
            </a:r>
          </a:p>
          <a:p>
            <a:pPr algn="ctr"/>
            <a:endParaRPr lang="en-US" sz="1400" dirty="0"/>
          </a:p>
        </p:txBody>
      </p:sp>
      <p:sp>
        <p:nvSpPr>
          <p:cNvPr id="17" name="TextBox 16"/>
          <p:cNvSpPr txBox="1"/>
          <p:nvPr/>
        </p:nvSpPr>
        <p:spPr>
          <a:xfrm>
            <a:off x="1057741" y="4965846"/>
            <a:ext cx="1676400" cy="954107"/>
          </a:xfrm>
          <a:prstGeom prst="rect">
            <a:avLst/>
          </a:prstGeom>
          <a:noFill/>
        </p:spPr>
        <p:txBody>
          <a:bodyPr wrap="square" rtlCol="0">
            <a:spAutoFit/>
          </a:bodyPr>
          <a:lstStyle/>
          <a:p>
            <a:pPr algn="ctr"/>
            <a:r>
              <a:rPr lang="en-US" sz="1400" b="1" dirty="0"/>
              <a:t>2006</a:t>
            </a:r>
          </a:p>
          <a:p>
            <a:pPr algn="ctr"/>
            <a:r>
              <a:rPr lang="en-US" sz="1400" dirty="0"/>
              <a:t>FSSA Bill passed Came into force 2007, 2008, 2009</a:t>
            </a:r>
          </a:p>
        </p:txBody>
      </p:sp>
      <p:pic>
        <p:nvPicPr>
          <p:cNvPr id="2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1912" y="5899418"/>
            <a:ext cx="894088" cy="44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Connector 30"/>
          <p:cNvCxnSpPr/>
          <p:nvPr/>
        </p:nvCxnSpPr>
        <p:spPr>
          <a:xfrm flipH="1" flipV="1">
            <a:off x="1447801" y="2932274"/>
            <a:ext cx="6926" cy="469195"/>
          </a:xfrm>
          <a:prstGeom prst="line">
            <a:avLst/>
          </a:prstGeom>
        </p:spPr>
        <p:style>
          <a:lnRef idx="3">
            <a:schemeClr val="dk1"/>
          </a:lnRef>
          <a:fillRef idx="0">
            <a:schemeClr val="dk1"/>
          </a:fillRef>
          <a:effectRef idx="2">
            <a:schemeClr val="dk1"/>
          </a:effectRef>
          <a:fontRef idx="minor">
            <a:schemeClr val="tx1"/>
          </a:fontRef>
        </p:style>
      </p:cxnSp>
      <p:sp>
        <p:nvSpPr>
          <p:cNvPr id="32" name="Oval 31"/>
          <p:cNvSpPr/>
          <p:nvPr/>
        </p:nvSpPr>
        <p:spPr>
          <a:xfrm>
            <a:off x="1274725" y="2557361"/>
            <a:ext cx="360004" cy="364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H="1" flipV="1">
            <a:off x="3322687" y="2890142"/>
            <a:ext cx="6926" cy="469195"/>
          </a:xfrm>
          <a:prstGeom prst="line">
            <a:avLst/>
          </a:prstGeom>
        </p:spPr>
        <p:style>
          <a:lnRef idx="3">
            <a:schemeClr val="dk1"/>
          </a:lnRef>
          <a:fillRef idx="0">
            <a:schemeClr val="dk1"/>
          </a:fillRef>
          <a:effectRef idx="2">
            <a:schemeClr val="dk1"/>
          </a:effectRef>
          <a:fontRef idx="minor">
            <a:schemeClr val="tx1"/>
          </a:fontRef>
        </p:style>
      </p:cxnSp>
      <p:sp>
        <p:nvSpPr>
          <p:cNvPr id="36" name="Oval 35"/>
          <p:cNvSpPr/>
          <p:nvPr/>
        </p:nvSpPr>
        <p:spPr>
          <a:xfrm>
            <a:off x="3149611" y="2515229"/>
            <a:ext cx="360004" cy="36418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7" name="Straight Connector 36"/>
          <p:cNvCxnSpPr/>
          <p:nvPr/>
        </p:nvCxnSpPr>
        <p:spPr>
          <a:xfrm flipH="1" flipV="1">
            <a:off x="5464102" y="2932273"/>
            <a:ext cx="6926" cy="469195"/>
          </a:xfrm>
          <a:prstGeom prst="line">
            <a:avLst/>
          </a:prstGeom>
        </p:spPr>
        <p:style>
          <a:lnRef idx="3">
            <a:schemeClr val="dk1"/>
          </a:lnRef>
          <a:fillRef idx="0">
            <a:schemeClr val="dk1"/>
          </a:fillRef>
          <a:effectRef idx="2">
            <a:schemeClr val="dk1"/>
          </a:effectRef>
          <a:fontRef idx="minor">
            <a:schemeClr val="tx1"/>
          </a:fontRef>
        </p:style>
      </p:cxnSp>
      <p:sp>
        <p:nvSpPr>
          <p:cNvPr id="38" name="Oval 37"/>
          <p:cNvSpPr/>
          <p:nvPr/>
        </p:nvSpPr>
        <p:spPr>
          <a:xfrm>
            <a:off x="5291026" y="2557360"/>
            <a:ext cx="360004" cy="364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H="1" flipV="1">
            <a:off x="7512064" y="2943004"/>
            <a:ext cx="6926" cy="469195"/>
          </a:xfrm>
          <a:prstGeom prst="line">
            <a:avLst/>
          </a:prstGeom>
        </p:spPr>
        <p:style>
          <a:lnRef idx="3">
            <a:schemeClr val="dk1"/>
          </a:lnRef>
          <a:fillRef idx="0">
            <a:schemeClr val="dk1"/>
          </a:fillRef>
          <a:effectRef idx="2">
            <a:schemeClr val="dk1"/>
          </a:effectRef>
          <a:fontRef idx="minor">
            <a:schemeClr val="tx1"/>
          </a:fontRef>
        </p:style>
      </p:cxnSp>
      <p:sp>
        <p:nvSpPr>
          <p:cNvPr id="40" name="Oval 39"/>
          <p:cNvSpPr/>
          <p:nvPr/>
        </p:nvSpPr>
        <p:spPr>
          <a:xfrm>
            <a:off x="7338988" y="2568091"/>
            <a:ext cx="360004" cy="36418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Connector 46"/>
          <p:cNvCxnSpPr/>
          <p:nvPr/>
        </p:nvCxnSpPr>
        <p:spPr>
          <a:xfrm flipH="1">
            <a:off x="1895941" y="3975328"/>
            <a:ext cx="9059" cy="861891"/>
          </a:xfrm>
          <a:prstGeom prst="line">
            <a:avLst/>
          </a:prstGeom>
        </p:spPr>
        <p:style>
          <a:lnRef idx="3">
            <a:schemeClr val="dk1"/>
          </a:lnRef>
          <a:fillRef idx="0">
            <a:schemeClr val="dk1"/>
          </a:fillRef>
          <a:effectRef idx="2">
            <a:schemeClr val="dk1"/>
          </a:effectRef>
          <a:fontRef idx="minor">
            <a:schemeClr val="tx1"/>
          </a:fontRef>
        </p:style>
      </p:cxnSp>
      <p:sp>
        <p:nvSpPr>
          <p:cNvPr id="48" name="Oval 47"/>
          <p:cNvSpPr/>
          <p:nvPr/>
        </p:nvSpPr>
        <p:spPr>
          <a:xfrm>
            <a:off x="1711251" y="4628255"/>
            <a:ext cx="360004" cy="364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4433772" y="4011216"/>
            <a:ext cx="9059" cy="861891"/>
          </a:xfrm>
          <a:prstGeom prst="line">
            <a:avLst/>
          </a:prstGeom>
        </p:spPr>
        <p:style>
          <a:lnRef idx="3">
            <a:schemeClr val="dk1"/>
          </a:lnRef>
          <a:fillRef idx="0">
            <a:schemeClr val="dk1"/>
          </a:fillRef>
          <a:effectRef idx="2">
            <a:schemeClr val="dk1"/>
          </a:effectRef>
          <a:fontRef idx="minor">
            <a:schemeClr val="tx1"/>
          </a:fontRef>
        </p:style>
      </p:cxnSp>
      <p:sp>
        <p:nvSpPr>
          <p:cNvPr id="53" name="Oval 52"/>
          <p:cNvSpPr/>
          <p:nvPr/>
        </p:nvSpPr>
        <p:spPr>
          <a:xfrm>
            <a:off x="4249082" y="4664143"/>
            <a:ext cx="360004" cy="36418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4" name="Straight Connector 53"/>
          <p:cNvCxnSpPr/>
          <p:nvPr/>
        </p:nvCxnSpPr>
        <p:spPr>
          <a:xfrm flipH="1">
            <a:off x="7066574" y="4000805"/>
            <a:ext cx="9059" cy="861891"/>
          </a:xfrm>
          <a:prstGeom prst="line">
            <a:avLst/>
          </a:prstGeom>
        </p:spPr>
        <p:style>
          <a:lnRef idx="3">
            <a:schemeClr val="dk1"/>
          </a:lnRef>
          <a:fillRef idx="0">
            <a:schemeClr val="dk1"/>
          </a:fillRef>
          <a:effectRef idx="2">
            <a:schemeClr val="dk1"/>
          </a:effectRef>
          <a:fontRef idx="minor">
            <a:schemeClr val="tx1"/>
          </a:fontRef>
        </p:style>
      </p:cxnSp>
      <p:sp>
        <p:nvSpPr>
          <p:cNvPr id="55" name="Oval 54"/>
          <p:cNvSpPr/>
          <p:nvPr/>
        </p:nvSpPr>
        <p:spPr>
          <a:xfrm>
            <a:off x="6881884" y="4653732"/>
            <a:ext cx="360004" cy="364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a:off x="876374" y="3384075"/>
            <a:ext cx="7124626" cy="13190"/>
          </a:xfrm>
          <a:prstGeom prst="straightConnector1">
            <a:avLst/>
          </a:prstGeom>
          <a:ln>
            <a:prstDash val="sysDash"/>
            <a:tailEnd type="triangle"/>
          </a:ln>
        </p:spPr>
        <p:style>
          <a:lnRef idx="3">
            <a:schemeClr val="accent3"/>
          </a:lnRef>
          <a:fillRef idx="0">
            <a:schemeClr val="accent3"/>
          </a:fillRef>
          <a:effectRef idx="2">
            <a:schemeClr val="accent3"/>
          </a:effectRef>
          <a:fontRef idx="minor">
            <a:schemeClr val="tx1"/>
          </a:fontRef>
        </p:style>
      </p:cxnSp>
      <p:cxnSp>
        <p:nvCxnSpPr>
          <p:cNvPr id="61" name="Straight Arrow Connector 60"/>
          <p:cNvCxnSpPr/>
          <p:nvPr/>
        </p:nvCxnSpPr>
        <p:spPr>
          <a:xfrm>
            <a:off x="7986272" y="3400263"/>
            <a:ext cx="7513" cy="611830"/>
          </a:xfrm>
          <a:prstGeom prst="straightConnector1">
            <a:avLst/>
          </a:prstGeom>
          <a:ln>
            <a:prstDash val="sysDash"/>
            <a:tailEnd type="triangle"/>
          </a:ln>
        </p:spPr>
        <p:style>
          <a:lnRef idx="3">
            <a:schemeClr val="accent3"/>
          </a:lnRef>
          <a:fillRef idx="0">
            <a:schemeClr val="accent3"/>
          </a:fillRef>
          <a:effectRef idx="2">
            <a:schemeClr val="accent3"/>
          </a:effectRef>
          <a:fontRef idx="minor">
            <a:schemeClr val="tx1"/>
          </a:fontRef>
        </p:style>
      </p:cxnSp>
      <p:cxnSp>
        <p:nvCxnSpPr>
          <p:cNvPr id="66" name="Straight Arrow Connector 65"/>
          <p:cNvCxnSpPr/>
          <p:nvPr/>
        </p:nvCxnSpPr>
        <p:spPr>
          <a:xfrm flipH="1" flipV="1">
            <a:off x="1851843" y="3967795"/>
            <a:ext cx="6141942" cy="7533"/>
          </a:xfrm>
          <a:prstGeom prst="straightConnector1">
            <a:avLst/>
          </a:prstGeom>
          <a:ln>
            <a:prstDash val="sysDash"/>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66893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50</a:t>
            </a:fld>
            <a:endParaRPr lang="en-US" dirty="0"/>
          </a:p>
        </p:txBody>
      </p:sp>
      <p:sp>
        <p:nvSpPr>
          <p:cNvPr id="8" name="Rectangle 7">
            <a:extLst>
              <a:ext uri="{FF2B5EF4-FFF2-40B4-BE49-F238E27FC236}">
                <a16:creationId xmlns:a16="http://schemas.microsoft.com/office/drawing/2014/main" id="{33BFC0B3-DEB1-4775-938E-9F90D719689D}"/>
              </a:ext>
            </a:extLst>
          </p:cNvPr>
          <p:cNvSpPr/>
          <p:nvPr/>
        </p:nvSpPr>
        <p:spPr>
          <a:xfrm>
            <a:off x="2411760" y="3429000"/>
            <a:ext cx="136815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8 Butter ideas | butter, amul, utterly butterly">
            <a:extLst>
              <a:ext uri="{FF2B5EF4-FFF2-40B4-BE49-F238E27FC236}">
                <a16:creationId xmlns:a16="http://schemas.microsoft.com/office/drawing/2014/main" id="{115AB15E-89E2-4A46-9213-695538D4FC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290"/>
          <a:stretch/>
        </p:blipFill>
        <p:spPr bwMode="auto">
          <a:xfrm>
            <a:off x="0" y="476672"/>
            <a:ext cx="9452136" cy="49822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02EF5F-8D70-47B1-983F-81817D254BEF}"/>
              </a:ext>
            </a:extLst>
          </p:cNvPr>
          <p:cNvSpPr/>
          <p:nvPr/>
        </p:nvSpPr>
        <p:spPr>
          <a:xfrm>
            <a:off x="2987824" y="4725144"/>
            <a:ext cx="1872208"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235614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51</a:t>
            </a:fld>
            <a:endParaRPr lang="en-US" dirty="0"/>
          </a:p>
        </p:txBody>
      </p:sp>
      <p:sp>
        <p:nvSpPr>
          <p:cNvPr id="5" name="Rectangle 4"/>
          <p:cNvSpPr/>
          <p:nvPr/>
        </p:nvSpPr>
        <p:spPr>
          <a:xfrm>
            <a:off x="483584" y="5598164"/>
            <a:ext cx="8072494" cy="984885"/>
          </a:xfrm>
          <a:prstGeom prst="rect">
            <a:avLst/>
          </a:prstGeom>
        </p:spPr>
        <p:txBody>
          <a:bodyPr wrap="square">
            <a:spAutoFit/>
          </a:bodyPr>
          <a:lstStyle/>
          <a:p>
            <a:pPr algn="ctr"/>
            <a:endParaRPr lang="en-US" sz="2000" b="1" dirty="0">
              <a:solidFill>
                <a:srgbClr val="000000"/>
              </a:solidFill>
              <a:latin typeface="+mj-lt"/>
            </a:endParaRPr>
          </a:p>
          <a:p>
            <a:pPr algn="ctr"/>
            <a:r>
              <a:rPr lang="en-US" sz="2000" b="1" dirty="0">
                <a:solidFill>
                  <a:srgbClr val="000000"/>
                </a:solidFill>
                <a:latin typeface="+mj-lt"/>
              </a:rPr>
              <a:t> </a:t>
            </a:r>
            <a:r>
              <a:rPr lang="en-US" b="1" dirty="0">
                <a:solidFill>
                  <a:srgbClr val="000000"/>
                </a:solidFill>
                <a:latin typeface="+mj-lt"/>
              </a:rPr>
              <a:t>FOOD SAFETY AND STANDARDS </a:t>
            </a:r>
          </a:p>
          <a:p>
            <a:pPr algn="ctr"/>
            <a:r>
              <a:rPr lang="en-US" b="1" dirty="0">
                <a:solidFill>
                  <a:srgbClr val="000000"/>
                </a:solidFill>
                <a:latin typeface="+mj-lt"/>
              </a:rPr>
              <a:t>(PACKAGING AND LABELLING) REGULATIONS, 2011 </a:t>
            </a:r>
            <a:endParaRPr lang="en-US" b="1" dirty="0">
              <a:latin typeface="+mj-lt"/>
            </a:endParaRPr>
          </a:p>
        </p:txBody>
      </p:sp>
      <p:pic>
        <p:nvPicPr>
          <p:cNvPr id="2050" name="Picture 2" descr="Food labelling requirements – Date of Manufacture or Packing and Best Before  or Use By Date : | FOOD SAFETY NEWS-உணவே உலகம்">
            <a:extLst>
              <a:ext uri="{FF2B5EF4-FFF2-40B4-BE49-F238E27FC236}">
                <a16:creationId xmlns:a16="http://schemas.microsoft.com/office/drawing/2014/main" id="{6A8701C9-A957-4F83-BCD2-1B9981B2B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3337"/>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FB95B66-7EE0-4C7F-8451-85FD59560238}"/>
              </a:ext>
            </a:extLst>
          </p:cNvPr>
          <p:cNvSpPr/>
          <p:nvPr/>
        </p:nvSpPr>
        <p:spPr>
          <a:xfrm>
            <a:off x="1115616" y="2924944"/>
            <a:ext cx="669674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61385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ul Butter Milk - Spiced, 1L Tetra Pack : Amazon.in: Grocery &amp;amp; Gourmet  Foods">
            <a:extLst>
              <a:ext uri="{FF2B5EF4-FFF2-40B4-BE49-F238E27FC236}">
                <a16:creationId xmlns:a16="http://schemas.microsoft.com/office/drawing/2014/main" id="{1518AE65-DA85-4E4E-B419-A9B227AE4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86" y="216024"/>
            <a:ext cx="2730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52</a:t>
            </a:fld>
            <a:endParaRPr lang="en-US" dirty="0"/>
          </a:p>
        </p:txBody>
      </p:sp>
      <p:sp>
        <p:nvSpPr>
          <p:cNvPr id="2" name="Rectangle 1">
            <a:extLst>
              <a:ext uri="{FF2B5EF4-FFF2-40B4-BE49-F238E27FC236}">
                <a16:creationId xmlns:a16="http://schemas.microsoft.com/office/drawing/2014/main" id="{4FB95B66-7EE0-4C7F-8451-85FD59560238}"/>
              </a:ext>
            </a:extLst>
          </p:cNvPr>
          <p:cNvSpPr/>
          <p:nvPr/>
        </p:nvSpPr>
        <p:spPr>
          <a:xfrm>
            <a:off x="423744" y="3861048"/>
            <a:ext cx="258938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Amul Buttermilk, 500ml Pouch : Amazon.in: Grocery &amp;amp; Gourmet Foods">
            <a:extLst>
              <a:ext uri="{FF2B5EF4-FFF2-40B4-BE49-F238E27FC236}">
                <a16:creationId xmlns:a16="http://schemas.microsoft.com/office/drawing/2014/main" id="{6FC08B42-4CB5-46D1-A159-4FCAECDA34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1312" y="1138436"/>
            <a:ext cx="5532348" cy="45811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2926D4-83C9-4F93-A792-815B588EB004}"/>
              </a:ext>
            </a:extLst>
          </p:cNvPr>
          <p:cNvSpPr/>
          <p:nvPr/>
        </p:nvSpPr>
        <p:spPr>
          <a:xfrm>
            <a:off x="5962921" y="3609020"/>
            <a:ext cx="1849439"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99F7BC4-0435-4C07-B0F2-07B74D569CAD}"/>
              </a:ext>
            </a:extLst>
          </p:cNvPr>
          <p:cNvSpPr txBox="1"/>
          <p:nvPr/>
        </p:nvSpPr>
        <p:spPr>
          <a:xfrm>
            <a:off x="7956376" y="3495128"/>
            <a:ext cx="896938" cy="369332"/>
          </a:xfrm>
          <a:prstGeom prst="rect">
            <a:avLst/>
          </a:prstGeom>
          <a:noFill/>
        </p:spPr>
        <p:txBody>
          <a:bodyPr wrap="square" rtlCol="0">
            <a:spAutoFit/>
          </a:bodyPr>
          <a:lstStyle/>
          <a:p>
            <a:pPr algn="ctr"/>
            <a:r>
              <a:rPr lang="en-US" dirty="0"/>
              <a:t>Use By</a:t>
            </a:r>
          </a:p>
        </p:txBody>
      </p:sp>
    </p:spTree>
    <p:extLst>
      <p:ext uri="{BB962C8B-B14F-4D97-AF65-F5344CB8AC3E}">
        <p14:creationId xmlns:p14="http://schemas.microsoft.com/office/powerpoint/2010/main" val="23802788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53</a:t>
            </a:fld>
            <a:endParaRPr lang="en-US" dirty="0"/>
          </a:p>
        </p:txBody>
      </p:sp>
      <p:pic>
        <p:nvPicPr>
          <p:cNvPr id="3074" name="Picture 2" descr="Manufacturing Date And Expiry Date On Some Pharmaceutical Packaging. Stock  Photo, Picture And Royalty Free Image. Image 84440594.">
            <a:extLst>
              <a:ext uri="{FF2B5EF4-FFF2-40B4-BE49-F238E27FC236}">
                <a16:creationId xmlns:a16="http://schemas.microsoft.com/office/drawing/2014/main" id="{523EA50D-0140-45AD-97B1-F87185D5C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83872"/>
            <a:ext cx="7182473" cy="475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06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54</a:t>
            </a:fld>
            <a:endParaRPr lang="en-US" dirty="0"/>
          </a:p>
        </p:txBody>
      </p:sp>
      <p:pic>
        <p:nvPicPr>
          <p:cNvPr id="4098" name="Picture 2" descr="Best before&amp;#39; label must on loose sweets from October 1">
            <a:extLst>
              <a:ext uri="{FF2B5EF4-FFF2-40B4-BE49-F238E27FC236}">
                <a16:creationId xmlns:a16="http://schemas.microsoft.com/office/drawing/2014/main" id="{0B63D0CC-2F6A-414A-B567-196451EDF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574206"/>
            <a:ext cx="6286500" cy="4019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164C23-F677-44A2-BCDB-1C7CB3A2B354}"/>
              </a:ext>
            </a:extLst>
          </p:cNvPr>
          <p:cNvSpPr txBox="1"/>
          <p:nvPr/>
        </p:nvSpPr>
        <p:spPr>
          <a:xfrm>
            <a:off x="1978495" y="4808506"/>
            <a:ext cx="4572000" cy="646331"/>
          </a:xfrm>
          <a:prstGeom prst="rect">
            <a:avLst/>
          </a:prstGeom>
          <a:noFill/>
        </p:spPr>
        <p:txBody>
          <a:bodyPr wrap="square">
            <a:spAutoFit/>
          </a:bodyPr>
          <a:lstStyle/>
          <a:p>
            <a:pPr algn="ctr"/>
            <a:r>
              <a:rPr lang="en-US" b="1" i="0" dirty="0">
                <a:solidFill>
                  <a:srgbClr val="1A1A1A"/>
                </a:solidFill>
                <a:effectLst/>
                <a:latin typeface="Montserrat"/>
              </a:rPr>
              <a:t>Best Before on Sweets from October 1, 2020</a:t>
            </a:r>
          </a:p>
          <a:p>
            <a:pPr algn="ctr"/>
            <a:r>
              <a:rPr lang="en-US" b="1" dirty="0">
                <a:solidFill>
                  <a:srgbClr val="1A1A1A"/>
                </a:solidFill>
                <a:latin typeface="Montserrat"/>
              </a:rPr>
              <a:t>No compulsion on </a:t>
            </a:r>
            <a:r>
              <a:rPr lang="en-US" b="1" dirty="0" err="1">
                <a:solidFill>
                  <a:srgbClr val="1A1A1A"/>
                </a:solidFill>
                <a:latin typeface="Montserrat"/>
              </a:rPr>
              <a:t>Mfg</a:t>
            </a:r>
            <a:r>
              <a:rPr lang="en-US" b="1" dirty="0">
                <a:solidFill>
                  <a:srgbClr val="1A1A1A"/>
                </a:solidFill>
                <a:latin typeface="Montserrat"/>
              </a:rPr>
              <a:t> date.</a:t>
            </a:r>
            <a:endParaRPr lang="en-US" b="1" i="0" dirty="0">
              <a:solidFill>
                <a:srgbClr val="1A1A1A"/>
              </a:solidFill>
              <a:effectLst/>
              <a:latin typeface="arial" panose="020B0604020202020204" pitchFamily="34" charset="0"/>
            </a:endParaRPr>
          </a:p>
        </p:txBody>
      </p:sp>
    </p:spTree>
    <p:extLst>
      <p:ext uri="{BB962C8B-B14F-4D97-AF65-F5344CB8AC3E}">
        <p14:creationId xmlns:p14="http://schemas.microsoft.com/office/powerpoint/2010/main" val="11184258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55</a:t>
            </a:fld>
            <a:endParaRPr lang="en-US" dirty="0"/>
          </a:p>
        </p:txBody>
      </p:sp>
      <p:pic>
        <p:nvPicPr>
          <p:cNvPr id="3" name="Picture 2"/>
          <p:cNvPicPr>
            <a:picLocks noChangeAspect="1"/>
          </p:cNvPicPr>
          <p:nvPr/>
        </p:nvPicPr>
        <p:blipFill>
          <a:blip r:embed="rId2"/>
          <a:srcRect l="9732" t="8333" r="9352" b="4861"/>
          <a:stretch>
            <a:fillRect/>
          </a:stretch>
        </p:blipFill>
        <p:spPr>
          <a:xfrm>
            <a:off x="500034" y="428604"/>
            <a:ext cx="8286808" cy="5000660"/>
          </a:xfrm>
          <a:prstGeom prst="rect">
            <a:avLst/>
          </a:prstGeom>
        </p:spPr>
      </p:pic>
      <p:sp>
        <p:nvSpPr>
          <p:cNvPr id="5" name="Rectangle 4"/>
          <p:cNvSpPr/>
          <p:nvPr/>
        </p:nvSpPr>
        <p:spPr>
          <a:xfrm>
            <a:off x="500034" y="5500702"/>
            <a:ext cx="8072494" cy="984885"/>
          </a:xfrm>
          <a:prstGeom prst="rect">
            <a:avLst/>
          </a:prstGeom>
        </p:spPr>
        <p:txBody>
          <a:bodyPr wrap="square">
            <a:spAutoFit/>
          </a:bodyPr>
          <a:lstStyle/>
          <a:p>
            <a:pPr algn="ctr"/>
            <a:endParaRPr lang="en-US" sz="2000" b="1" dirty="0">
              <a:solidFill>
                <a:srgbClr val="000000"/>
              </a:solidFill>
              <a:latin typeface="+mj-lt"/>
            </a:endParaRPr>
          </a:p>
          <a:p>
            <a:pPr algn="ctr"/>
            <a:r>
              <a:rPr lang="en-US" sz="2000" b="1" dirty="0">
                <a:solidFill>
                  <a:srgbClr val="000000"/>
                </a:solidFill>
                <a:latin typeface="+mj-lt"/>
              </a:rPr>
              <a:t> </a:t>
            </a:r>
            <a:r>
              <a:rPr lang="en-US" b="1" dirty="0">
                <a:solidFill>
                  <a:srgbClr val="000000"/>
                </a:solidFill>
                <a:latin typeface="+mj-lt"/>
              </a:rPr>
              <a:t>FOOD SAFETY AND STANDARDS </a:t>
            </a:r>
          </a:p>
          <a:p>
            <a:pPr algn="ctr"/>
            <a:r>
              <a:rPr lang="en-US" b="1" dirty="0">
                <a:solidFill>
                  <a:srgbClr val="000000"/>
                </a:solidFill>
                <a:latin typeface="+mj-lt"/>
              </a:rPr>
              <a:t>(PACKAGING AND LABELLING) REGULATIONS, 2011 </a:t>
            </a:r>
            <a:endParaRPr lang="en-US" b="1" dirty="0">
              <a:latin typeface="+mj-lt"/>
            </a:endParaRPr>
          </a:p>
        </p:txBody>
      </p:sp>
    </p:spTree>
    <p:extLst>
      <p:ext uri="{BB962C8B-B14F-4D97-AF65-F5344CB8AC3E}">
        <p14:creationId xmlns:p14="http://schemas.microsoft.com/office/powerpoint/2010/main" val="285587689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56</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a:solidFill>
                  <a:srgbClr val="FF0000"/>
                </a:solidFill>
              </a:rPr>
              <a:t>Outline</a:t>
            </a:r>
          </a:p>
        </p:txBody>
      </p:sp>
      <p:sp>
        <p:nvSpPr>
          <p:cNvPr id="7" name="TextBox 6"/>
          <p:cNvSpPr txBox="1"/>
          <p:nvPr/>
        </p:nvSpPr>
        <p:spPr>
          <a:xfrm>
            <a:off x="762000" y="1143000"/>
            <a:ext cx="7543800" cy="2677656"/>
          </a:xfrm>
          <a:prstGeom prst="rect">
            <a:avLst/>
          </a:prstGeom>
          <a:noFill/>
        </p:spPr>
        <p:txBody>
          <a:bodyPr wrap="square" rtlCol="0">
            <a:spAutoFit/>
          </a:bodyPr>
          <a:lstStyle/>
          <a:p>
            <a:pPr marL="514350" indent="-514350">
              <a:lnSpc>
                <a:spcPct val="150000"/>
              </a:lnSpc>
              <a:buAutoNum type="arabicPeriod"/>
            </a:pPr>
            <a:r>
              <a:rPr lang="en-US" sz="2800" b="1" dirty="0">
                <a:solidFill>
                  <a:schemeClr val="bg1">
                    <a:lumMod val="75000"/>
                  </a:schemeClr>
                </a:solidFill>
              </a:rPr>
              <a:t>Introduction</a:t>
            </a:r>
          </a:p>
          <a:p>
            <a:pPr marL="514350" indent="-514350">
              <a:lnSpc>
                <a:spcPct val="150000"/>
              </a:lnSpc>
              <a:buAutoNum type="arabicPeriod"/>
            </a:pPr>
            <a:r>
              <a:rPr lang="en-US" sz="2800" b="1" dirty="0">
                <a:solidFill>
                  <a:schemeClr val="bg1">
                    <a:lumMod val="75000"/>
                  </a:schemeClr>
                </a:solidFill>
              </a:rPr>
              <a:t>Provisions of FSS Act, 2006</a:t>
            </a:r>
          </a:p>
          <a:p>
            <a:pPr marL="514350" indent="-514350">
              <a:lnSpc>
                <a:spcPct val="150000"/>
              </a:lnSpc>
              <a:buAutoNum type="arabicPeriod"/>
            </a:pPr>
            <a:r>
              <a:rPr lang="en-US" sz="2800" b="1" dirty="0"/>
              <a:t>Recent Scenario/Cases/News</a:t>
            </a:r>
          </a:p>
          <a:p>
            <a:pPr>
              <a:lnSpc>
                <a:spcPct val="150000"/>
              </a:lnSpc>
            </a:pPr>
            <a:endParaRPr lang="en-US" sz="2800" b="1" dirty="0"/>
          </a:p>
        </p:txBody>
      </p:sp>
    </p:spTree>
    <p:extLst>
      <p:ext uri="{BB962C8B-B14F-4D97-AF65-F5344CB8AC3E}">
        <p14:creationId xmlns:p14="http://schemas.microsoft.com/office/powerpoint/2010/main" val="1329612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57</a:t>
            </a:fld>
            <a:endParaRPr lang="en-US" dirty="0"/>
          </a:p>
        </p:txBody>
      </p:sp>
      <p:sp>
        <p:nvSpPr>
          <p:cNvPr id="14339" name="TextBox 4"/>
          <p:cNvSpPr txBox="1">
            <a:spLocks noChangeArrowheads="1"/>
          </p:cNvSpPr>
          <p:nvPr/>
        </p:nvSpPr>
        <p:spPr bwMode="auto">
          <a:xfrm>
            <a:off x="764458" y="914400"/>
            <a:ext cx="7543800"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endParaRPr lang="en-US" sz="2200" dirty="0">
              <a:latin typeface="+mj-lt"/>
              <a:cs typeface="Calibri" pitchFamily="34" charset="0"/>
            </a:endParaRPr>
          </a:p>
          <a:p>
            <a:pPr algn="just"/>
            <a:r>
              <a:rPr lang="en-US" sz="2200" dirty="0">
                <a:latin typeface="+mj-lt"/>
                <a:cs typeface="Calibri" pitchFamily="34" charset="0"/>
              </a:rPr>
              <a:t>FSSAI has directed the state food safety commissioner to scrutinize and initiate stringent action against advertisement which raise misleading claims on the quality of food and beverages being marketed in the state.</a:t>
            </a:r>
          </a:p>
          <a:p>
            <a:pPr algn="just"/>
            <a:endParaRPr lang="en-US" sz="2200" dirty="0">
              <a:latin typeface="+mj-lt"/>
              <a:cs typeface="Calibri" pitchFamily="34" charset="0"/>
            </a:endParaRPr>
          </a:p>
          <a:p>
            <a:pPr algn="just"/>
            <a:r>
              <a:rPr lang="en-US" sz="2200" b="1" u="sng" dirty="0">
                <a:latin typeface="+mj-lt"/>
                <a:cs typeface="Calibri" pitchFamily="34" charset="0"/>
              </a:rPr>
              <a:t>Exaggeration of Quality</a:t>
            </a:r>
          </a:p>
          <a:p>
            <a:pPr algn="just"/>
            <a:endParaRPr lang="en-US" sz="2200" dirty="0">
              <a:latin typeface="+mj-lt"/>
              <a:cs typeface="Calibri" pitchFamily="34" charset="0"/>
            </a:endParaRPr>
          </a:p>
          <a:p>
            <a:pPr algn="just"/>
            <a:r>
              <a:rPr lang="en-US" sz="2200" dirty="0">
                <a:latin typeface="+mj-lt"/>
                <a:cs typeface="Calibri" pitchFamily="34" charset="0"/>
              </a:rPr>
              <a:t>Companies will not use edible oil as super Refined, Extra Refined, Double Refined, Ultra Refined, cholesterol friendly etc. This ad allegedly try to deceive the customer.</a:t>
            </a:r>
          </a:p>
          <a:p>
            <a:pPr algn="just"/>
            <a:endParaRPr lang="en-US" sz="500" dirty="0">
              <a:latin typeface="+mj-lt"/>
              <a:cs typeface="Calibri" pitchFamily="34" charset="0"/>
            </a:endParaRPr>
          </a:p>
          <a:p>
            <a:pPr algn="just"/>
            <a:r>
              <a:rPr lang="en-US" sz="2200" dirty="0">
                <a:latin typeface="+mj-lt"/>
                <a:cs typeface="Calibri" pitchFamily="34" charset="0"/>
              </a:rPr>
              <a:t>Cases will be registered under FSS Act and proved guilty. It will invite </a:t>
            </a:r>
            <a:r>
              <a:rPr lang="en-US" sz="2200" b="1" u="sng" dirty="0">
                <a:latin typeface="+mj-lt"/>
                <a:cs typeface="Calibri" pitchFamily="34" charset="0"/>
              </a:rPr>
              <a:t>penalty of </a:t>
            </a:r>
            <a:r>
              <a:rPr lang="en-US" sz="2200" b="1" u="sng" dirty="0" err="1">
                <a:latin typeface="+mj-lt"/>
                <a:cs typeface="Calibri" pitchFamily="34" charset="0"/>
              </a:rPr>
              <a:t>Rs</a:t>
            </a:r>
            <a:r>
              <a:rPr lang="en-US" sz="2200" b="1" u="sng" dirty="0">
                <a:latin typeface="+mj-lt"/>
                <a:cs typeface="Calibri" pitchFamily="34" charset="0"/>
              </a:rPr>
              <a:t>. 10 Lakh </a:t>
            </a:r>
            <a:r>
              <a:rPr lang="en-US" sz="2200" dirty="0">
                <a:latin typeface="+mj-lt"/>
                <a:cs typeface="Calibri" pitchFamily="34" charset="0"/>
              </a:rPr>
              <a:t>(Section 53). The burden to prove the claim will be on the company and it should be supported with scientific evidences.</a:t>
            </a:r>
          </a:p>
        </p:txBody>
      </p:sp>
      <p:sp>
        <p:nvSpPr>
          <p:cNvPr id="4" name="TextBox 3"/>
          <p:cNvSpPr txBox="1"/>
          <p:nvPr/>
        </p:nvSpPr>
        <p:spPr>
          <a:xfrm>
            <a:off x="734961" y="288996"/>
            <a:ext cx="7983682" cy="830997"/>
          </a:xfrm>
          <a:prstGeom prst="rect">
            <a:avLst/>
          </a:prstGeom>
          <a:noFill/>
        </p:spPr>
        <p:txBody>
          <a:bodyPr wrap="square" rtlCol="0">
            <a:spAutoFit/>
          </a:bodyPr>
          <a:lstStyle/>
          <a:p>
            <a:r>
              <a:rPr lang="en-US" sz="2800" b="1" dirty="0">
                <a:solidFill>
                  <a:srgbClr val="FF0000"/>
                </a:solidFill>
              </a:rPr>
              <a:t>Action against misleading advertisement </a:t>
            </a:r>
          </a:p>
          <a:p>
            <a:r>
              <a:rPr lang="en-US" sz="2000" b="1" dirty="0">
                <a:solidFill>
                  <a:srgbClr val="FF0000"/>
                </a:solidFill>
              </a:rPr>
              <a:t>The Hindu, August 8, 2010</a:t>
            </a:r>
            <a:endParaRPr lang="en-US" sz="1600" b="1" dirty="0">
              <a:solidFill>
                <a:srgbClr val="FF0000"/>
              </a:solidFill>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7425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58</a:t>
            </a:fld>
            <a:endParaRPr lang="en-US" dirty="0"/>
          </a:p>
        </p:txBody>
      </p:sp>
      <p:sp>
        <p:nvSpPr>
          <p:cNvPr id="14339" name="TextBox 4"/>
          <p:cNvSpPr txBox="1">
            <a:spLocks noChangeArrowheads="1"/>
          </p:cNvSpPr>
          <p:nvPr/>
        </p:nvSpPr>
        <p:spPr bwMode="auto">
          <a:xfrm>
            <a:off x="738332" y="1752600"/>
            <a:ext cx="75438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"Consumption of junk food and other chemically-laced food adds to the problem," the Centre for Science and Environment (CSE) deputy director general Chandra Bhushan said while flagging the nation's key concerns on World Health Day.</a:t>
            </a:r>
          </a:p>
          <a:p>
            <a:pPr algn="just"/>
            <a:endParaRPr lang="en-US" sz="2200" dirty="0">
              <a:latin typeface="+mj-lt"/>
              <a:cs typeface="Calibri" pitchFamily="34" charset="0"/>
            </a:endParaRPr>
          </a:p>
          <a:p>
            <a:pPr algn="just"/>
            <a:r>
              <a:rPr lang="en-US" sz="2200" dirty="0">
                <a:latin typeface="+mj-lt"/>
              </a:rPr>
              <a:t>Observing that the </a:t>
            </a:r>
            <a:r>
              <a:rPr lang="en-US" sz="2200" b="1" dirty="0">
                <a:latin typeface="+mj-lt"/>
              </a:rPr>
              <a:t>Food Safety and Standards (FSS) Act</a:t>
            </a:r>
            <a:r>
              <a:rPr lang="en-US" sz="2200" dirty="0">
                <a:latin typeface="+mj-lt"/>
              </a:rPr>
              <a:t> should be strengthened, CSE noted that an </a:t>
            </a:r>
            <a:r>
              <a:rPr lang="en-US" sz="2200" u="sng" dirty="0">
                <a:latin typeface="+mj-lt"/>
              </a:rPr>
              <a:t>effective monitoring mechanism</a:t>
            </a:r>
            <a:r>
              <a:rPr lang="en-US" sz="2200" dirty="0">
                <a:latin typeface="+mj-lt"/>
              </a:rPr>
              <a:t> is the "key" to the success of Indian food safety regulatory framework while limited capacity of enforcement authorities should not be a hindrance and should be augmented. It also called for imposition of financial and legal penalties in order to ensure deterrence.</a:t>
            </a:r>
            <a:endParaRPr lang="en-US" sz="2200" dirty="0">
              <a:latin typeface="+mj-lt"/>
              <a:cs typeface="Calibri" pitchFamily="34" charset="0"/>
            </a:endParaRPr>
          </a:p>
        </p:txBody>
      </p:sp>
      <p:sp>
        <p:nvSpPr>
          <p:cNvPr id="4" name="TextBox 3"/>
          <p:cNvSpPr txBox="1"/>
          <p:nvPr/>
        </p:nvSpPr>
        <p:spPr>
          <a:xfrm>
            <a:off x="734961" y="288996"/>
            <a:ext cx="7983682" cy="1261884"/>
          </a:xfrm>
          <a:prstGeom prst="rect">
            <a:avLst/>
          </a:prstGeom>
          <a:noFill/>
        </p:spPr>
        <p:txBody>
          <a:bodyPr wrap="square" rtlCol="0">
            <a:spAutoFit/>
          </a:bodyPr>
          <a:lstStyle/>
          <a:p>
            <a:r>
              <a:rPr lang="en-US" sz="2800" b="1" dirty="0">
                <a:solidFill>
                  <a:srgbClr val="FF0000"/>
                </a:solidFill>
              </a:rPr>
              <a:t>Food safety being compromised due to use of pesticide: Centre for Science and Environment</a:t>
            </a:r>
          </a:p>
          <a:p>
            <a:r>
              <a:rPr lang="en-US" sz="2000" b="1" dirty="0">
                <a:solidFill>
                  <a:srgbClr val="FF0000"/>
                </a:solidFill>
              </a:rPr>
              <a:t>The Economics Times, April 7, 2015</a:t>
            </a:r>
            <a:endParaRPr lang="en-US" sz="1600" b="1" dirty="0">
              <a:solidFill>
                <a:srgbClr val="FF0000"/>
              </a:solidFill>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44270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59</a:t>
            </a:fld>
            <a:endParaRPr lang="en-US" dirty="0"/>
          </a:p>
        </p:txBody>
      </p:sp>
      <p:sp>
        <p:nvSpPr>
          <p:cNvPr id="14339" name="TextBox 4"/>
          <p:cNvSpPr txBox="1">
            <a:spLocks noChangeArrowheads="1"/>
          </p:cNvSpPr>
          <p:nvPr/>
        </p:nvSpPr>
        <p:spPr bwMode="auto">
          <a:xfrm>
            <a:off x="738332" y="1752600"/>
            <a:ext cx="7543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200" dirty="0">
                <a:latin typeface="+mj-lt"/>
              </a:rPr>
              <a:t>The government, which does not have data on foodborne diseases, is facing the challenge of putting in place a surveillance system that can help identify and investigate outbreaks due to </a:t>
            </a:r>
            <a:r>
              <a:rPr lang="en-US" sz="2200" u="sng" dirty="0">
                <a:latin typeface="+mj-lt"/>
              </a:rPr>
              <a:t>lack of labs </a:t>
            </a:r>
            <a:r>
              <a:rPr lang="en-US" sz="2200" dirty="0">
                <a:latin typeface="+mj-lt"/>
              </a:rPr>
              <a:t>and health professionals in the field of Epidemiology.</a:t>
            </a:r>
          </a:p>
          <a:p>
            <a:pPr algn="just"/>
            <a:endParaRPr lang="en-US" sz="2200" dirty="0">
              <a:latin typeface="+mj-lt"/>
              <a:cs typeface="Calibri" pitchFamily="34" charset="0"/>
            </a:endParaRPr>
          </a:p>
          <a:p>
            <a:pPr algn="just"/>
            <a:endParaRPr lang="en-US" sz="2200" dirty="0">
              <a:latin typeface="+mj-lt"/>
              <a:cs typeface="Calibri" pitchFamily="34" charset="0"/>
            </a:endParaRPr>
          </a:p>
        </p:txBody>
      </p:sp>
      <p:sp>
        <p:nvSpPr>
          <p:cNvPr id="4" name="TextBox 3"/>
          <p:cNvSpPr txBox="1"/>
          <p:nvPr/>
        </p:nvSpPr>
        <p:spPr>
          <a:xfrm>
            <a:off x="734961" y="288996"/>
            <a:ext cx="7983682" cy="1261884"/>
          </a:xfrm>
          <a:prstGeom prst="rect">
            <a:avLst/>
          </a:prstGeom>
          <a:noFill/>
        </p:spPr>
        <p:txBody>
          <a:bodyPr wrap="square" rtlCol="0">
            <a:spAutoFit/>
          </a:bodyPr>
          <a:lstStyle/>
          <a:p>
            <a:r>
              <a:rPr lang="en-US" sz="2800" b="1" dirty="0">
                <a:solidFill>
                  <a:srgbClr val="FF0000"/>
                </a:solidFill>
              </a:rPr>
              <a:t>Surveillance of foodborne diseases: Lack of labs, personnel biggest hurdle</a:t>
            </a:r>
          </a:p>
          <a:p>
            <a:r>
              <a:rPr lang="en-US" sz="2000" b="1" dirty="0">
                <a:solidFill>
                  <a:srgbClr val="FF0000"/>
                </a:solidFill>
              </a:rPr>
              <a:t>The Economics Times, March 13, 2015</a:t>
            </a:r>
            <a:endParaRPr lang="en-US" sz="1600" b="1" dirty="0">
              <a:solidFill>
                <a:srgbClr val="FF0000"/>
              </a:solidFill>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545965" y="3756863"/>
            <a:ext cx="3928533" cy="2209800"/>
          </a:xfrm>
          <a:prstGeom prst="ellipse">
            <a:avLst/>
          </a:prstGeom>
          <a:ln>
            <a:noFill/>
          </a:ln>
          <a:effectLst>
            <a:softEdge rad="112500"/>
          </a:effectLst>
        </p:spPr>
      </p:pic>
    </p:spTree>
    <p:extLst>
      <p:ext uri="{BB962C8B-B14F-4D97-AF65-F5344CB8AC3E}">
        <p14:creationId xmlns:p14="http://schemas.microsoft.com/office/powerpoint/2010/main" val="11771709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a:solidFill>
                  <a:srgbClr val="FF0000"/>
                </a:solidFill>
              </a:rPr>
              <a:t>Laws on Food &amp; Allied Items</a:t>
            </a:r>
          </a:p>
        </p:txBody>
      </p:sp>
      <p:sp>
        <p:nvSpPr>
          <p:cNvPr id="7" name="TextBox 6"/>
          <p:cNvSpPr txBox="1"/>
          <p:nvPr/>
        </p:nvSpPr>
        <p:spPr>
          <a:xfrm>
            <a:off x="762000" y="1143000"/>
            <a:ext cx="7543800" cy="5078313"/>
          </a:xfrm>
          <a:prstGeom prst="rect">
            <a:avLst/>
          </a:prstGeom>
          <a:noFill/>
        </p:spPr>
        <p:txBody>
          <a:bodyPr wrap="square" rtlCol="0">
            <a:spAutoFit/>
          </a:bodyPr>
          <a:lstStyle/>
          <a:p>
            <a:pPr marL="457200" indent="-457200">
              <a:lnSpc>
                <a:spcPct val="150000"/>
              </a:lnSpc>
              <a:buFont typeface="+mj-lt"/>
              <a:buAutoNum type="arabicParenR"/>
            </a:pPr>
            <a:r>
              <a:rPr lang="en-US" sz="2400" dirty="0"/>
              <a:t>Vegetable Oil Products (Control) Order, 1947,</a:t>
            </a:r>
          </a:p>
          <a:p>
            <a:pPr marL="457200" indent="-457200">
              <a:lnSpc>
                <a:spcPct val="150000"/>
              </a:lnSpc>
              <a:buFont typeface="+mj-lt"/>
              <a:buAutoNum type="arabicParenR"/>
            </a:pPr>
            <a:r>
              <a:rPr lang="en-US" sz="2400" dirty="0"/>
              <a:t>Prevention of Food Adulteration Act, 1954 , </a:t>
            </a:r>
          </a:p>
          <a:p>
            <a:pPr marL="457200" indent="-457200">
              <a:lnSpc>
                <a:spcPct val="150000"/>
              </a:lnSpc>
              <a:buFont typeface="+mj-lt"/>
              <a:buAutoNum type="arabicParenR"/>
            </a:pPr>
            <a:r>
              <a:rPr lang="en-US" sz="2400" dirty="0"/>
              <a:t>Fruit Products Order , 1955, </a:t>
            </a:r>
          </a:p>
          <a:p>
            <a:pPr marL="457200" indent="-457200">
              <a:lnSpc>
                <a:spcPct val="150000"/>
              </a:lnSpc>
              <a:buFont typeface="+mj-lt"/>
              <a:buAutoNum type="arabicParenR"/>
            </a:pPr>
            <a:r>
              <a:rPr lang="en-US" sz="2400" dirty="0"/>
              <a:t>Solvent Extracted Oil, De- Oiled Meal and Edible Flour (Control) Order, 1967, </a:t>
            </a:r>
          </a:p>
          <a:p>
            <a:pPr marL="457200" indent="-457200">
              <a:lnSpc>
                <a:spcPct val="150000"/>
              </a:lnSpc>
              <a:buFont typeface="+mj-lt"/>
              <a:buAutoNum type="arabicParenR"/>
            </a:pPr>
            <a:r>
              <a:rPr lang="en-US" sz="2400" dirty="0"/>
              <a:t>Meat Food Products Order , 1973,</a:t>
            </a:r>
          </a:p>
          <a:p>
            <a:pPr marL="457200" indent="-457200">
              <a:lnSpc>
                <a:spcPct val="150000"/>
              </a:lnSpc>
              <a:buFont typeface="+mj-lt"/>
              <a:buAutoNum type="arabicParenR"/>
            </a:pPr>
            <a:r>
              <a:rPr lang="en-US" sz="2400" dirty="0"/>
              <a:t>Edible Oils Packaging (Regulation) Order 1988, </a:t>
            </a:r>
          </a:p>
          <a:p>
            <a:pPr marL="457200" indent="-457200">
              <a:lnSpc>
                <a:spcPct val="150000"/>
              </a:lnSpc>
              <a:buFont typeface="+mj-lt"/>
              <a:buAutoNum type="arabicParenR"/>
            </a:pPr>
            <a:r>
              <a:rPr lang="en-US" sz="2400" dirty="0"/>
              <a:t>Milk and Milk Products Order, 1992</a:t>
            </a:r>
          </a:p>
          <a:p>
            <a:pPr>
              <a:lnSpc>
                <a:spcPct val="150000"/>
              </a:lnSpc>
            </a:pPr>
            <a:r>
              <a:rPr lang="en-US" sz="2400" b="1" dirty="0"/>
              <a:t>………repealed after commencement of FSS Act, 2006.</a:t>
            </a:r>
          </a:p>
        </p:txBody>
      </p:sp>
    </p:spTree>
    <p:extLst>
      <p:ext uri="{BB962C8B-B14F-4D97-AF65-F5344CB8AC3E}">
        <p14:creationId xmlns:p14="http://schemas.microsoft.com/office/powerpoint/2010/main" val="10909219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anim calcmode="lin" valueType="num">
                                      <p:cBhvr>
                                        <p:cTn id="3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1000"/>
                                        <p:tgtEl>
                                          <p:spTgt spid="7">
                                            <p:txEl>
                                              <p:pRg st="6" end="6"/>
                                            </p:txEl>
                                          </p:spTgt>
                                        </p:tgtEl>
                                      </p:cBhvr>
                                    </p:animEffect>
                                    <p:anim calcmode="lin" valueType="num">
                                      <p:cBhvr>
                                        <p:cTn id="3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animEffect transition="in" filter="fade">
                                      <p:cBhvr>
                                        <p:cTn id="44" dur="1000"/>
                                        <p:tgtEl>
                                          <p:spTgt spid="7">
                                            <p:txEl>
                                              <p:pRg st="7" end="7"/>
                                            </p:txEl>
                                          </p:spTgt>
                                        </p:tgtEl>
                                      </p:cBhvr>
                                    </p:animEffect>
                                    <p:anim calcmode="lin" valueType="num">
                                      <p:cBhvr>
                                        <p:cTn id="45"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60</a:t>
            </a:fld>
            <a:endParaRPr lang="en-US" dirty="0"/>
          </a:p>
        </p:txBody>
      </p:sp>
      <p:sp>
        <p:nvSpPr>
          <p:cNvPr id="14339" name="TextBox 4"/>
          <p:cNvSpPr txBox="1">
            <a:spLocks noChangeArrowheads="1"/>
          </p:cNvSpPr>
          <p:nvPr/>
        </p:nvSpPr>
        <p:spPr bwMode="auto">
          <a:xfrm>
            <a:off x="734961" y="1050508"/>
            <a:ext cx="7723238"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r>
              <a:rPr lang="en-US" sz="2200" b="1" dirty="0">
                <a:latin typeface="+mj-lt"/>
              </a:rPr>
              <a:t>FSSAI allows up to 5% vegetable fats in chocolates</a:t>
            </a:r>
            <a:r>
              <a:rPr lang="en-US" sz="2400" dirty="0">
                <a:latin typeface="+mj-lt"/>
              </a:rPr>
              <a:t> </a:t>
            </a:r>
            <a:br>
              <a:rPr lang="en-US" sz="2400" dirty="0">
                <a:latin typeface="+mj-lt"/>
              </a:rPr>
            </a:br>
            <a:r>
              <a:rPr lang="en-US" sz="2000" i="1" dirty="0">
                <a:latin typeface="+mj-lt"/>
              </a:rPr>
              <a:t>Economics Times, May 25, 2017</a:t>
            </a:r>
          </a:p>
          <a:p>
            <a:pPr fontAlgn="base"/>
            <a:endParaRPr lang="en-US" sz="2400" dirty="0">
              <a:latin typeface="+mj-lt"/>
            </a:endParaRPr>
          </a:p>
          <a:p>
            <a:pPr fontAlgn="base"/>
            <a:r>
              <a:rPr lang="en-US" sz="2200" b="1" dirty="0">
                <a:latin typeface="+mj-lt"/>
              </a:rPr>
              <a:t>Milk adulteration more in North India: FSSAI</a:t>
            </a:r>
            <a:r>
              <a:rPr lang="en-US" sz="2400" dirty="0">
                <a:latin typeface="+mj-lt"/>
              </a:rPr>
              <a:t> </a:t>
            </a:r>
            <a:br>
              <a:rPr lang="en-US" sz="2400" dirty="0">
                <a:latin typeface="+mj-lt"/>
              </a:rPr>
            </a:br>
            <a:r>
              <a:rPr lang="en-US" sz="2000" i="1" dirty="0">
                <a:latin typeface="+mj-lt"/>
              </a:rPr>
              <a:t>Economics Times, April 17, 2017</a:t>
            </a:r>
          </a:p>
          <a:p>
            <a:pPr fontAlgn="base"/>
            <a:endParaRPr lang="en-US" sz="2400" dirty="0">
              <a:latin typeface="+mj-lt"/>
            </a:endParaRPr>
          </a:p>
          <a:p>
            <a:pPr fontAlgn="base"/>
            <a:r>
              <a:rPr lang="en-US" sz="2200" b="1" dirty="0">
                <a:latin typeface="+mj-lt"/>
              </a:rPr>
              <a:t>FSSAI to bring new regulations for organic foods</a:t>
            </a:r>
            <a:r>
              <a:rPr lang="en-US" sz="2400" dirty="0">
                <a:latin typeface="+mj-lt"/>
              </a:rPr>
              <a:t> </a:t>
            </a:r>
            <a:br>
              <a:rPr lang="en-US" sz="2400" dirty="0">
                <a:latin typeface="+mj-lt"/>
              </a:rPr>
            </a:br>
            <a:r>
              <a:rPr lang="en-US" sz="2000" i="1" dirty="0">
                <a:latin typeface="+mj-lt"/>
              </a:rPr>
              <a:t>Economics Times, February 9, 2017</a:t>
            </a:r>
          </a:p>
          <a:p>
            <a:pPr fontAlgn="base"/>
            <a:endParaRPr lang="en-US" sz="2400" dirty="0">
              <a:latin typeface="+mj-lt"/>
            </a:endParaRPr>
          </a:p>
          <a:p>
            <a:pPr fontAlgn="base"/>
            <a:r>
              <a:rPr lang="en-US" sz="2200" b="1" dirty="0">
                <a:latin typeface="+mj-lt"/>
              </a:rPr>
              <a:t>FSSAI wants edible oil manufacturers to make small packs for rural India</a:t>
            </a:r>
            <a:r>
              <a:rPr lang="en-US" sz="2400" dirty="0">
                <a:latin typeface="+mj-lt"/>
              </a:rPr>
              <a:t> </a:t>
            </a:r>
            <a:br>
              <a:rPr lang="en-US" sz="2400" dirty="0">
                <a:latin typeface="+mj-lt"/>
              </a:rPr>
            </a:br>
            <a:r>
              <a:rPr lang="en-US" sz="2000" i="1" dirty="0">
                <a:latin typeface="+mj-lt"/>
              </a:rPr>
              <a:t>Economics Times, April 18, 2017</a:t>
            </a:r>
          </a:p>
          <a:p>
            <a:pPr fontAlgn="base"/>
            <a:br>
              <a:rPr lang="en-US" sz="2400" dirty="0">
                <a:latin typeface="+mj-lt"/>
              </a:rPr>
            </a:br>
            <a:br>
              <a:rPr lang="en-US" sz="2400" dirty="0">
                <a:latin typeface="+mj-lt"/>
              </a:rPr>
            </a:br>
            <a:br>
              <a:rPr lang="en-US" sz="2400" dirty="0">
                <a:latin typeface="+mj-lt"/>
              </a:rPr>
            </a:br>
            <a:endParaRPr lang="en-US" sz="2400" dirty="0">
              <a:latin typeface="+mj-lt"/>
            </a:endParaRPr>
          </a:p>
        </p:txBody>
      </p:sp>
      <p:sp>
        <p:nvSpPr>
          <p:cNvPr id="4" name="TextBox 3"/>
          <p:cNvSpPr txBox="1"/>
          <p:nvPr/>
        </p:nvSpPr>
        <p:spPr>
          <a:xfrm>
            <a:off x="734961" y="288996"/>
            <a:ext cx="7983682" cy="523220"/>
          </a:xfrm>
          <a:prstGeom prst="rect">
            <a:avLst/>
          </a:prstGeom>
          <a:noFill/>
        </p:spPr>
        <p:txBody>
          <a:bodyPr wrap="square" rtlCol="0">
            <a:spAutoFit/>
          </a:bodyPr>
          <a:lstStyle/>
          <a:p>
            <a:r>
              <a:rPr lang="en-US" sz="2800" b="1" dirty="0">
                <a:solidFill>
                  <a:srgbClr val="FF0000"/>
                </a:solidFill>
                <a:latin typeface="+mj-lt"/>
              </a:rPr>
              <a:t>Some Headlines</a:t>
            </a:r>
            <a:endParaRPr lang="en-US" sz="1600" b="1" dirty="0">
              <a:solidFill>
                <a:srgbClr val="FF0000"/>
              </a:solidFill>
              <a:latin typeface="+mj-lt"/>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3481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61</a:t>
            </a:fld>
            <a:endParaRPr lang="en-US" dirty="0"/>
          </a:p>
        </p:txBody>
      </p:sp>
      <p:sp>
        <p:nvSpPr>
          <p:cNvPr id="14339" name="TextBox 4"/>
          <p:cNvSpPr txBox="1">
            <a:spLocks noChangeArrowheads="1"/>
          </p:cNvSpPr>
          <p:nvPr/>
        </p:nvSpPr>
        <p:spPr bwMode="auto">
          <a:xfrm>
            <a:off x="773061" y="1050508"/>
            <a:ext cx="7543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r>
              <a:rPr lang="en-US" sz="2200" b="1" dirty="0">
                <a:latin typeface="+mj-lt"/>
              </a:rPr>
              <a:t>FSSAI ties up with US firm </a:t>
            </a:r>
            <a:r>
              <a:rPr lang="en-US" sz="2200" b="1" dirty="0" err="1">
                <a:latin typeface="+mj-lt"/>
              </a:rPr>
              <a:t>Decernis</a:t>
            </a:r>
            <a:r>
              <a:rPr lang="en-US" sz="2200" b="1" dirty="0">
                <a:latin typeface="+mj-lt"/>
              </a:rPr>
              <a:t> Ltd to get access to global standards.</a:t>
            </a:r>
            <a:r>
              <a:rPr lang="en-US" sz="2400" dirty="0">
                <a:latin typeface="+mj-lt"/>
              </a:rPr>
              <a:t> </a:t>
            </a:r>
            <a:br>
              <a:rPr lang="en-US" sz="2400" dirty="0">
                <a:latin typeface="+mj-lt"/>
              </a:rPr>
            </a:br>
            <a:r>
              <a:rPr lang="en-US" sz="2000" i="1" dirty="0">
                <a:latin typeface="+mj-lt"/>
              </a:rPr>
              <a:t>Economics Times, April 12, 2017</a:t>
            </a:r>
          </a:p>
          <a:p>
            <a:pPr fontAlgn="base"/>
            <a:endParaRPr lang="en-US" sz="2400" dirty="0">
              <a:latin typeface="+mj-lt"/>
            </a:endParaRPr>
          </a:p>
          <a:p>
            <a:pPr fontAlgn="base"/>
            <a:r>
              <a:rPr lang="en-US" sz="2400" b="1" dirty="0">
                <a:latin typeface="+mj-lt"/>
              </a:rPr>
              <a:t>FSSAI ties up with Coca-Cola to train 50,000 food vendors.</a:t>
            </a:r>
            <a:r>
              <a:rPr lang="en-US" sz="2400" dirty="0">
                <a:latin typeface="+mj-lt"/>
              </a:rPr>
              <a:t> </a:t>
            </a:r>
            <a:br>
              <a:rPr lang="en-US" sz="2400" dirty="0">
                <a:latin typeface="+mj-lt"/>
              </a:rPr>
            </a:br>
            <a:r>
              <a:rPr lang="en-US" sz="2000" i="1" dirty="0">
                <a:latin typeface="+mj-lt"/>
              </a:rPr>
              <a:t>Economics Times, March 27, 2017</a:t>
            </a:r>
            <a:br>
              <a:rPr lang="en-US" sz="2400" dirty="0">
                <a:solidFill>
                  <a:srgbClr val="0033CC"/>
                </a:solidFill>
                <a:latin typeface="+mj-lt"/>
              </a:rPr>
            </a:br>
            <a:br>
              <a:rPr lang="en-US" sz="2400" dirty="0">
                <a:latin typeface="+mj-lt"/>
              </a:rPr>
            </a:br>
            <a:r>
              <a:rPr lang="en-US" sz="2200" b="1" dirty="0">
                <a:latin typeface="+mj-lt"/>
              </a:rPr>
              <a:t>FSSAI bans 'Carcinogenic' additive potassium bromate in bread.</a:t>
            </a:r>
          </a:p>
          <a:p>
            <a:pPr algn="just" fontAlgn="base"/>
            <a:r>
              <a:rPr lang="en-US" sz="2000" i="1" dirty="0">
                <a:latin typeface="+mj-lt"/>
              </a:rPr>
              <a:t>Economics Times, June 21, 2016</a:t>
            </a:r>
          </a:p>
          <a:p>
            <a:pPr fontAlgn="base"/>
            <a:r>
              <a:rPr lang="en-US" sz="2400" dirty="0">
                <a:latin typeface="+mj-lt"/>
              </a:rPr>
              <a:t>       </a:t>
            </a:r>
            <a:r>
              <a:rPr lang="en-US" sz="1600" dirty="0">
                <a:latin typeface="+mj-lt"/>
              </a:rPr>
              <a:t>The CSE study had found that </a:t>
            </a:r>
            <a:r>
              <a:rPr lang="en-US" sz="1600" u="sng" dirty="0">
                <a:latin typeface="+mj-lt"/>
              </a:rPr>
              <a:t>84% of 38 commonly available brands </a:t>
            </a:r>
            <a:r>
              <a:rPr lang="en-US" sz="1600" dirty="0">
                <a:latin typeface="+mj-lt"/>
              </a:rPr>
              <a:t>of    </a:t>
            </a:r>
          </a:p>
          <a:p>
            <a:pPr fontAlgn="base"/>
            <a:r>
              <a:rPr lang="en-US" sz="1600" dirty="0">
                <a:latin typeface="+mj-lt"/>
              </a:rPr>
              <a:t>           pre-packaged breads, including </a:t>
            </a:r>
            <a:r>
              <a:rPr lang="en-US" sz="1600" dirty="0" err="1">
                <a:latin typeface="+mj-lt"/>
              </a:rPr>
              <a:t>pav</a:t>
            </a:r>
            <a:r>
              <a:rPr lang="en-US" sz="1600" dirty="0">
                <a:latin typeface="+mj-lt"/>
              </a:rPr>
              <a:t> and buns, tested positive for </a:t>
            </a:r>
          </a:p>
          <a:p>
            <a:pPr algn="just" fontAlgn="base"/>
            <a:r>
              <a:rPr lang="en-US" sz="1600" dirty="0">
                <a:latin typeface="+mj-lt"/>
              </a:rPr>
              <a:t>           potassium bromate and potassium iodate. These two food additives are  </a:t>
            </a:r>
          </a:p>
          <a:p>
            <a:pPr fontAlgn="base"/>
            <a:r>
              <a:rPr lang="en-US" sz="1600" dirty="0">
                <a:latin typeface="+mj-lt"/>
              </a:rPr>
              <a:t>           banned in many countries and listed as "hazardous" for public health. </a:t>
            </a:r>
          </a:p>
          <a:p>
            <a:pPr fontAlgn="base"/>
            <a:br>
              <a:rPr lang="en-US" sz="1600" dirty="0">
                <a:latin typeface="+mj-lt"/>
              </a:rPr>
            </a:br>
            <a:br>
              <a:rPr lang="en-US" sz="2400" dirty="0">
                <a:latin typeface="+mj-lt"/>
              </a:rPr>
            </a:br>
            <a:endParaRPr lang="en-US" sz="2400" dirty="0">
              <a:latin typeface="+mj-lt"/>
            </a:endParaRPr>
          </a:p>
          <a:p>
            <a:pPr fontAlgn="base"/>
            <a:endParaRPr lang="en-US" sz="2400" dirty="0">
              <a:latin typeface="+mj-lt"/>
            </a:endParaRPr>
          </a:p>
        </p:txBody>
      </p:sp>
      <p:sp>
        <p:nvSpPr>
          <p:cNvPr id="4" name="TextBox 3"/>
          <p:cNvSpPr txBox="1"/>
          <p:nvPr/>
        </p:nvSpPr>
        <p:spPr>
          <a:xfrm>
            <a:off x="734961" y="288996"/>
            <a:ext cx="7983682" cy="523220"/>
          </a:xfrm>
          <a:prstGeom prst="rect">
            <a:avLst/>
          </a:prstGeom>
          <a:noFill/>
        </p:spPr>
        <p:txBody>
          <a:bodyPr wrap="square" rtlCol="0">
            <a:spAutoFit/>
          </a:bodyPr>
          <a:lstStyle/>
          <a:p>
            <a:r>
              <a:rPr lang="en-US" sz="2800" b="1" dirty="0">
                <a:solidFill>
                  <a:srgbClr val="FF0000"/>
                </a:solidFill>
                <a:latin typeface="+mj-lt"/>
              </a:rPr>
              <a:t>Some Headlines</a:t>
            </a:r>
            <a:endParaRPr lang="en-US" sz="1600" b="1" dirty="0">
              <a:solidFill>
                <a:srgbClr val="FF0000"/>
              </a:solidFill>
              <a:latin typeface="+mj-lt"/>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0157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62</a:t>
            </a:fld>
            <a:endParaRPr lang="en-US" dirty="0"/>
          </a:p>
        </p:txBody>
      </p:sp>
      <p:sp>
        <p:nvSpPr>
          <p:cNvPr id="14339" name="TextBox 4"/>
          <p:cNvSpPr txBox="1">
            <a:spLocks noChangeArrowheads="1"/>
          </p:cNvSpPr>
          <p:nvPr/>
        </p:nvSpPr>
        <p:spPr bwMode="auto">
          <a:xfrm>
            <a:off x="857224" y="857232"/>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r>
              <a:rPr lang="en-US" sz="2200" b="1" dirty="0">
                <a:latin typeface="+mj-lt"/>
              </a:rPr>
              <a:t>Deadline to display ‘best before’, mfg date for loose sweets extended till Oct 1 : FSSAI</a:t>
            </a:r>
            <a:br>
              <a:rPr lang="en-US" sz="2400" dirty="0"/>
            </a:br>
            <a:r>
              <a:rPr lang="en-US" sz="2000" i="1" dirty="0"/>
              <a:t>Economics Times, July 24, 2020</a:t>
            </a:r>
          </a:p>
          <a:p>
            <a:pPr fontAlgn="base"/>
            <a:endParaRPr lang="en-US" sz="2200" b="1" dirty="0">
              <a:latin typeface="+mj-lt"/>
            </a:endParaRPr>
          </a:p>
          <a:p>
            <a:pPr fontAlgn="base"/>
            <a:r>
              <a:rPr lang="en-US" sz="2200" b="1" dirty="0">
                <a:latin typeface="+mj-lt"/>
              </a:rPr>
              <a:t>FSSAI moves to stop use of word ‘milk’ on non-dairy products</a:t>
            </a:r>
            <a:br>
              <a:rPr lang="en-US" sz="2400" dirty="0">
                <a:latin typeface="+mj-lt"/>
              </a:rPr>
            </a:br>
            <a:r>
              <a:rPr lang="en-US" sz="2000" i="1" dirty="0">
                <a:latin typeface="+mj-lt"/>
              </a:rPr>
              <a:t>Economics Times, August 25, 2020</a:t>
            </a:r>
          </a:p>
          <a:p>
            <a:pPr fontAlgn="base"/>
            <a:endParaRPr lang="en-US" sz="2400" dirty="0">
              <a:latin typeface="+mj-lt"/>
            </a:endParaRPr>
          </a:p>
          <a:p>
            <a:pPr fontAlgn="base"/>
            <a:br>
              <a:rPr lang="en-US" sz="2400" dirty="0">
                <a:latin typeface="+mj-lt"/>
              </a:rPr>
            </a:br>
            <a:endParaRPr lang="en-US" sz="2400" dirty="0">
              <a:latin typeface="+mj-lt"/>
            </a:endParaRPr>
          </a:p>
          <a:p>
            <a:pPr fontAlgn="base"/>
            <a:endParaRPr lang="en-US" sz="2400" dirty="0">
              <a:latin typeface="+mj-lt"/>
            </a:endParaRPr>
          </a:p>
        </p:txBody>
      </p:sp>
      <p:sp>
        <p:nvSpPr>
          <p:cNvPr id="4" name="TextBox 3"/>
          <p:cNvSpPr txBox="1"/>
          <p:nvPr/>
        </p:nvSpPr>
        <p:spPr>
          <a:xfrm>
            <a:off x="734961" y="288996"/>
            <a:ext cx="7983682" cy="523220"/>
          </a:xfrm>
          <a:prstGeom prst="rect">
            <a:avLst/>
          </a:prstGeom>
          <a:noFill/>
        </p:spPr>
        <p:txBody>
          <a:bodyPr wrap="square" rtlCol="0">
            <a:spAutoFit/>
          </a:bodyPr>
          <a:lstStyle/>
          <a:p>
            <a:r>
              <a:rPr lang="en-US" sz="2800" b="1" dirty="0">
                <a:solidFill>
                  <a:srgbClr val="FF0000"/>
                </a:solidFill>
                <a:latin typeface="+mj-lt"/>
              </a:rPr>
              <a:t>Some Headlines</a:t>
            </a:r>
            <a:endParaRPr lang="en-US" sz="1600" b="1" dirty="0">
              <a:solidFill>
                <a:srgbClr val="FF0000"/>
              </a:solidFill>
              <a:latin typeface="+mj-lt"/>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0157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63</a:t>
            </a:fld>
            <a:endParaRPr lang="en-US" dirty="0"/>
          </a:p>
        </p:txBody>
      </p:sp>
      <p:sp>
        <p:nvSpPr>
          <p:cNvPr id="4" name="TextBox 3"/>
          <p:cNvSpPr txBox="1"/>
          <p:nvPr/>
        </p:nvSpPr>
        <p:spPr>
          <a:xfrm>
            <a:off x="734961" y="288996"/>
            <a:ext cx="7983682" cy="523220"/>
          </a:xfrm>
          <a:prstGeom prst="rect">
            <a:avLst/>
          </a:prstGeom>
          <a:noFill/>
        </p:spPr>
        <p:txBody>
          <a:bodyPr wrap="square" rtlCol="0">
            <a:spAutoFit/>
          </a:bodyPr>
          <a:lstStyle/>
          <a:p>
            <a:r>
              <a:rPr lang="en-US" sz="2800" b="1" dirty="0">
                <a:solidFill>
                  <a:srgbClr val="FF0000"/>
                </a:solidFill>
                <a:latin typeface="+mj-lt"/>
              </a:rPr>
              <a:t>Some Headlines</a:t>
            </a:r>
            <a:endParaRPr lang="en-US" sz="1600" b="1" dirty="0">
              <a:solidFill>
                <a:srgbClr val="FF0000"/>
              </a:solidFill>
              <a:latin typeface="+mj-lt"/>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26" name="Picture 2" descr="graph"/>
          <p:cNvPicPr>
            <a:picLocks noChangeAspect="1" noChangeArrowheads="1"/>
          </p:cNvPicPr>
          <p:nvPr/>
        </p:nvPicPr>
        <p:blipFill>
          <a:blip r:embed="rId3"/>
          <a:srcRect/>
          <a:stretch>
            <a:fillRect/>
          </a:stretch>
        </p:blipFill>
        <p:spPr bwMode="auto">
          <a:xfrm>
            <a:off x="697863" y="1071546"/>
            <a:ext cx="7693320" cy="5000660"/>
          </a:xfrm>
          <a:prstGeom prst="rect">
            <a:avLst/>
          </a:prstGeom>
          <a:noFill/>
        </p:spPr>
      </p:pic>
    </p:spTree>
    <p:extLst>
      <p:ext uri="{BB962C8B-B14F-4D97-AF65-F5344CB8AC3E}">
        <p14:creationId xmlns:p14="http://schemas.microsoft.com/office/powerpoint/2010/main" val="22610157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64</a:t>
            </a:fld>
            <a:endParaRPr lang="en-US" dirty="0"/>
          </a:p>
        </p:txBody>
      </p:sp>
      <p:sp>
        <p:nvSpPr>
          <p:cNvPr id="4" name="TextBox 3"/>
          <p:cNvSpPr txBox="1"/>
          <p:nvPr/>
        </p:nvSpPr>
        <p:spPr>
          <a:xfrm>
            <a:off x="734961" y="288996"/>
            <a:ext cx="7983682" cy="523220"/>
          </a:xfrm>
          <a:prstGeom prst="rect">
            <a:avLst/>
          </a:prstGeom>
          <a:noFill/>
        </p:spPr>
        <p:txBody>
          <a:bodyPr wrap="square" rtlCol="0">
            <a:spAutoFit/>
          </a:bodyPr>
          <a:lstStyle/>
          <a:p>
            <a:r>
              <a:rPr lang="en-US" sz="2800" b="1" dirty="0">
                <a:solidFill>
                  <a:srgbClr val="FF0000"/>
                </a:solidFill>
                <a:latin typeface="+mj-lt"/>
              </a:rPr>
              <a:t>Some Headlines</a:t>
            </a:r>
            <a:endParaRPr lang="en-US" sz="1600" b="1" dirty="0">
              <a:solidFill>
                <a:srgbClr val="FF0000"/>
              </a:solidFill>
              <a:latin typeface="+mj-lt"/>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6B34F4-E984-426B-A6D7-31F1DBBF2BDF}"/>
              </a:ext>
            </a:extLst>
          </p:cNvPr>
          <p:cNvPicPr>
            <a:picLocks noChangeAspect="1"/>
          </p:cNvPicPr>
          <p:nvPr/>
        </p:nvPicPr>
        <p:blipFill rotWithShape="1">
          <a:blip r:embed="rId3"/>
          <a:srcRect l="189" t="4960" r="-189" b="9599"/>
          <a:stretch/>
        </p:blipFill>
        <p:spPr>
          <a:xfrm>
            <a:off x="754408" y="1196752"/>
            <a:ext cx="7944787" cy="3816425"/>
          </a:xfrm>
          <a:prstGeom prst="rect">
            <a:avLst/>
          </a:prstGeom>
        </p:spPr>
      </p:pic>
    </p:spTree>
    <p:extLst>
      <p:ext uri="{BB962C8B-B14F-4D97-AF65-F5344CB8AC3E}">
        <p14:creationId xmlns:p14="http://schemas.microsoft.com/office/powerpoint/2010/main" val="20192687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a:pPr>
                <a:defRPr/>
              </a:pPr>
              <a:t>65</a:t>
            </a:fld>
            <a:endParaRPr lang="en-US" dirty="0"/>
          </a:p>
        </p:txBody>
      </p:sp>
      <p:sp>
        <p:nvSpPr>
          <p:cNvPr id="4" name="TextBox 3"/>
          <p:cNvSpPr txBox="1"/>
          <p:nvPr/>
        </p:nvSpPr>
        <p:spPr>
          <a:xfrm>
            <a:off x="734961" y="288996"/>
            <a:ext cx="7983682" cy="523220"/>
          </a:xfrm>
          <a:prstGeom prst="rect">
            <a:avLst/>
          </a:prstGeom>
          <a:noFill/>
        </p:spPr>
        <p:txBody>
          <a:bodyPr wrap="square" rtlCol="0">
            <a:spAutoFit/>
          </a:bodyPr>
          <a:lstStyle/>
          <a:p>
            <a:r>
              <a:rPr lang="en-US" sz="2800" b="1" dirty="0">
                <a:solidFill>
                  <a:srgbClr val="FF0000"/>
                </a:solidFill>
                <a:latin typeface="+mj-lt"/>
              </a:rPr>
              <a:t>Some Headlines</a:t>
            </a:r>
            <a:endParaRPr lang="en-US" sz="1600" b="1" dirty="0">
              <a:solidFill>
                <a:srgbClr val="FF0000"/>
              </a:solidFill>
              <a:latin typeface="+mj-lt"/>
            </a:endParaRPr>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AutoShape 4" descr="ASCI, FSSAI team up against misleading F&amp;amp;B ads - Exchange4media">
            <a:extLst>
              <a:ext uri="{FF2B5EF4-FFF2-40B4-BE49-F238E27FC236}">
                <a16:creationId xmlns:a16="http://schemas.microsoft.com/office/drawing/2014/main" id="{4ABE792C-02CA-4591-B6A7-2CA808F2295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457B32FF-B547-4167-8708-6BAE2B174C33}"/>
              </a:ext>
            </a:extLst>
          </p:cNvPr>
          <p:cNvSpPr txBox="1"/>
          <p:nvPr/>
        </p:nvSpPr>
        <p:spPr>
          <a:xfrm>
            <a:off x="985338" y="4102920"/>
            <a:ext cx="7358592" cy="1692771"/>
          </a:xfrm>
          <a:prstGeom prst="rect">
            <a:avLst/>
          </a:prstGeom>
          <a:noFill/>
        </p:spPr>
        <p:txBody>
          <a:bodyPr wrap="square">
            <a:spAutoFit/>
          </a:bodyPr>
          <a:lstStyle/>
          <a:p>
            <a:pPr algn="l" fontAlgn="base"/>
            <a:r>
              <a:rPr lang="en-US" sz="2600" b="0" i="0" dirty="0">
                <a:solidFill>
                  <a:srgbClr val="000000"/>
                </a:solidFill>
                <a:effectLst/>
                <a:latin typeface="Montserrat"/>
              </a:rPr>
              <a:t>ASCI, FSSAI collaborate to curb misleading claims in foods &amp; beverages ads</a:t>
            </a:r>
            <a:br>
              <a:rPr lang="en-US" sz="2600" dirty="0"/>
            </a:br>
            <a:br>
              <a:rPr lang="en-US" sz="2600" dirty="0"/>
            </a:br>
            <a:endParaRPr lang="en-US" sz="2600" b="0" i="0" dirty="0">
              <a:solidFill>
                <a:srgbClr val="000000"/>
              </a:solidFill>
              <a:effectLst/>
              <a:latin typeface="arial" panose="020B0604020202020204" pitchFamily="34" charset="0"/>
            </a:endParaRPr>
          </a:p>
        </p:txBody>
      </p:sp>
      <p:sp>
        <p:nvSpPr>
          <p:cNvPr id="14" name="TextBox 13">
            <a:extLst>
              <a:ext uri="{FF2B5EF4-FFF2-40B4-BE49-F238E27FC236}">
                <a16:creationId xmlns:a16="http://schemas.microsoft.com/office/drawing/2014/main" id="{D0AF33AB-3D12-4C20-ABD5-0815280C76B5}"/>
              </a:ext>
            </a:extLst>
          </p:cNvPr>
          <p:cNvSpPr txBox="1"/>
          <p:nvPr/>
        </p:nvSpPr>
        <p:spPr>
          <a:xfrm>
            <a:off x="957824" y="6015006"/>
            <a:ext cx="7228352" cy="553998"/>
          </a:xfrm>
          <a:prstGeom prst="rect">
            <a:avLst/>
          </a:prstGeom>
          <a:noFill/>
        </p:spPr>
        <p:txBody>
          <a:bodyPr wrap="square">
            <a:spAutoFit/>
          </a:bodyPr>
          <a:lstStyle/>
          <a:p>
            <a:r>
              <a:rPr lang="en-US" sz="1000" b="0" i="0" dirty="0">
                <a:solidFill>
                  <a:srgbClr val="000000"/>
                </a:solidFill>
                <a:effectLst/>
                <a:latin typeface="arial" panose="020B0604020202020204" pitchFamily="34" charset="0"/>
              </a:rPr>
              <a:t>Read more at:</a:t>
            </a:r>
            <a:br>
              <a:rPr lang="en-US" sz="1000" b="0" i="0"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hlinkClick r:id="rId3"/>
              </a:rPr>
              <a:t>https://economictimes.indiatimes.com/industry/services/advertising/asci-fssai-collaborate-to-curb-misleading-claims-in-foods-beverages-ads/articleshow/84143700.cms?utm_source=contentofinterest&amp;utm_medium=text&amp;utm_campaign=cppst</a:t>
            </a:r>
            <a:endParaRPr lang="en-US" sz="1000" dirty="0"/>
          </a:p>
        </p:txBody>
      </p:sp>
      <p:pic>
        <p:nvPicPr>
          <p:cNvPr id="1030" name="Picture 6" descr="FSSAI, ASCI sign MoU against misleading F&amp;amp;B ads">
            <a:extLst>
              <a:ext uri="{FF2B5EF4-FFF2-40B4-BE49-F238E27FC236}">
                <a16:creationId xmlns:a16="http://schemas.microsoft.com/office/drawing/2014/main" id="{8F146719-29D8-4080-BA52-169B94E15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316" y="1209623"/>
            <a:ext cx="2695852" cy="15096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ASCI upholds complaints against 299 out of 489 advertisements, 151 ads  withdrawn - Exchange4media">
            <a:extLst>
              <a:ext uri="{FF2B5EF4-FFF2-40B4-BE49-F238E27FC236}">
                <a16:creationId xmlns:a16="http://schemas.microsoft.com/office/drawing/2014/main" id="{66609A5B-C98B-4C67-A826-8FD2001CF2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8288" y="1273496"/>
            <a:ext cx="2900893" cy="15696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57F17F-88FA-466D-B241-2054131927BA}"/>
              </a:ext>
            </a:extLst>
          </p:cNvPr>
          <p:cNvSpPr txBox="1"/>
          <p:nvPr/>
        </p:nvSpPr>
        <p:spPr>
          <a:xfrm>
            <a:off x="1835696" y="2843157"/>
            <a:ext cx="2160240" cy="646331"/>
          </a:xfrm>
          <a:prstGeom prst="rect">
            <a:avLst/>
          </a:prstGeom>
          <a:noFill/>
        </p:spPr>
        <p:txBody>
          <a:bodyPr wrap="square" rtlCol="0">
            <a:spAutoFit/>
          </a:bodyPr>
          <a:lstStyle/>
          <a:p>
            <a:pPr algn="ctr"/>
            <a:r>
              <a:rPr lang="en-US" dirty="0" err="1"/>
              <a:t>Estb</a:t>
            </a:r>
            <a:r>
              <a:rPr lang="en-US" dirty="0"/>
              <a:t>. 1985,  </a:t>
            </a:r>
          </a:p>
          <a:p>
            <a:pPr algn="ctr"/>
            <a:r>
              <a:rPr lang="en-US" dirty="0"/>
              <a:t>Self Regulating Body</a:t>
            </a:r>
          </a:p>
        </p:txBody>
      </p:sp>
    </p:spTree>
    <p:extLst>
      <p:ext uri="{BB962C8B-B14F-4D97-AF65-F5344CB8AC3E}">
        <p14:creationId xmlns:p14="http://schemas.microsoft.com/office/powerpoint/2010/main" val="244787375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66</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10" y="1380530"/>
            <a:ext cx="3192816"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47000"/>
            <a:ext cx="2286000" cy="321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457200"/>
            <a:ext cx="7848600" cy="1200329"/>
          </a:xfrm>
          <a:prstGeom prst="rect">
            <a:avLst/>
          </a:prstGeom>
        </p:spPr>
        <p:txBody>
          <a:bodyPr wrap="square">
            <a:spAutoFit/>
          </a:bodyPr>
          <a:lstStyle/>
          <a:p>
            <a:pPr fontAlgn="base"/>
            <a:r>
              <a:rPr lang="en-US" sz="2400" b="1" dirty="0">
                <a:solidFill>
                  <a:srgbClr val="FF0000"/>
                </a:solidFill>
                <a:latin typeface="+mj-lt"/>
              </a:rPr>
              <a:t>Maggi ban impact: Nestle India may take 3 years to recover </a:t>
            </a:r>
            <a:br>
              <a:rPr lang="en-US" sz="2400" b="1" dirty="0">
                <a:solidFill>
                  <a:srgbClr val="FF0000"/>
                </a:solidFill>
                <a:latin typeface="+mj-lt"/>
              </a:rPr>
            </a:br>
            <a:br>
              <a:rPr lang="en-US" sz="2400" b="1" dirty="0">
                <a:solidFill>
                  <a:srgbClr val="FF0000"/>
                </a:solidFill>
                <a:latin typeface="+mj-lt"/>
              </a:rPr>
            </a:br>
            <a:endParaRPr lang="en-US" sz="2400" b="1" dirty="0">
              <a:solidFill>
                <a:srgbClr val="FF0000"/>
              </a:solidFill>
              <a:latin typeface="+mj-lt"/>
            </a:endParaRPr>
          </a:p>
        </p:txBody>
      </p:sp>
      <p:sp>
        <p:nvSpPr>
          <p:cNvPr id="4" name="Rectangle 3"/>
          <p:cNvSpPr/>
          <p:nvPr/>
        </p:nvSpPr>
        <p:spPr>
          <a:xfrm>
            <a:off x="1304924" y="6025241"/>
            <a:ext cx="7153275" cy="738664"/>
          </a:xfrm>
          <a:prstGeom prst="rect">
            <a:avLst/>
          </a:prstGeom>
        </p:spPr>
        <p:txBody>
          <a:bodyPr wrap="square">
            <a:spAutoFit/>
          </a:bodyPr>
          <a:lstStyle/>
          <a:p>
            <a:r>
              <a:rPr lang="en-US" sz="1400" dirty="0"/>
              <a:t>Read more at:</a:t>
            </a:r>
            <a:br>
              <a:rPr lang="en-US" sz="1400" dirty="0"/>
            </a:br>
            <a:r>
              <a:rPr lang="en-US" sz="1400" dirty="0">
                <a:hlinkClick r:id="rId5"/>
              </a:rPr>
              <a:t>http://economictimes.indiatimes.com/articleshow/51114562.cms?utm_source=contentofinterest&amp;utm_medium=text&amp;utm_campaign=cppst</a:t>
            </a:r>
            <a:r>
              <a:rPr lang="en-US" sz="1400" dirty="0"/>
              <a:t>  February 24, 2016</a:t>
            </a:r>
          </a:p>
        </p:txBody>
      </p:sp>
    </p:spTree>
    <p:extLst>
      <p:ext uri="{BB962C8B-B14F-4D97-AF65-F5344CB8AC3E}">
        <p14:creationId xmlns:p14="http://schemas.microsoft.com/office/powerpoint/2010/main" val="66389996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67</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2050" name="Picture 2" descr="Image result for monosodium gluta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74" y="1874935"/>
            <a:ext cx="3505043" cy="19587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169339" y="977576"/>
            <a:ext cx="2586798" cy="369332"/>
          </a:xfrm>
          <a:prstGeom prst="rect">
            <a:avLst/>
          </a:prstGeom>
        </p:spPr>
        <p:txBody>
          <a:bodyPr wrap="none">
            <a:spAutoFit/>
          </a:bodyPr>
          <a:lstStyle/>
          <a:p>
            <a:r>
              <a:rPr lang="en-US" b="1" dirty="0">
                <a:solidFill>
                  <a:srgbClr val="333333"/>
                </a:solidFill>
                <a:latin typeface="+mj-lt"/>
              </a:rPr>
              <a:t>Monosodium Glutamate.</a:t>
            </a:r>
            <a:endParaRPr lang="en-US" b="1" dirty="0">
              <a:latin typeface="+mj-lt"/>
            </a:endParaRPr>
          </a:p>
        </p:txBody>
      </p:sp>
      <p:sp>
        <p:nvSpPr>
          <p:cNvPr id="11" name="Rectangle 10"/>
          <p:cNvSpPr/>
          <p:nvPr/>
        </p:nvSpPr>
        <p:spPr>
          <a:xfrm>
            <a:off x="4916175" y="4258530"/>
            <a:ext cx="3562893" cy="369332"/>
          </a:xfrm>
          <a:prstGeom prst="rect">
            <a:avLst/>
          </a:prstGeom>
        </p:spPr>
        <p:txBody>
          <a:bodyPr wrap="square">
            <a:spAutoFit/>
          </a:bodyPr>
          <a:lstStyle/>
          <a:p>
            <a:pPr algn="ctr"/>
            <a:r>
              <a:rPr lang="en-US" b="1" dirty="0">
                <a:solidFill>
                  <a:srgbClr val="333333"/>
                </a:solidFill>
                <a:latin typeface="+mj-lt"/>
              </a:rPr>
              <a:t>Lead 10mg/kg</a:t>
            </a:r>
            <a:endParaRPr lang="en-US" b="1" dirty="0">
              <a:latin typeface="+mj-lt"/>
            </a:endParaRPr>
          </a:p>
        </p:txBody>
      </p:sp>
      <p:sp>
        <p:nvSpPr>
          <p:cNvPr id="3" name="Rectangle 2"/>
          <p:cNvSpPr/>
          <p:nvPr/>
        </p:nvSpPr>
        <p:spPr>
          <a:xfrm>
            <a:off x="925152" y="5029200"/>
            <a:ext cx="7467376" cy="646331"/>
          </a:xfrm>
          <a:prstGeom prst="rect">
            <a:avLst/>
          </a:prstGeom>
        </p:spPr>
        <p:txBody>
          <a:bodyPr wrap="square">
            <a:spAutoFit/>
          </a:bodyPr>
          <a:lstStyle/>
          <a:p>
            <a:r>
              <a:rPr lang="en-US" dirty="0">
                <a:latin typeface="+mj-lt"/>
              </a:rPr>
              <a:t>FOOD SAFETY AND STANDARDS (FOOD PRODUCTS STANDARDS AND FOOD ADDITIVES) REGULATIONS, 2011</a:t>
            </a:r>
          </a:p>
        </p:txBody>
      </p:sp>
      <p:pic>
        <p:nvPicPr>
          <p:cNvPr id="4" name="Picture 3"/>
          <p:cNvPicPr>
            <a:picLocks noChangeAspect="1"/>
          </p:cNvPicPr>
          <p:nvPr/>
        </p:nvPicPr>
        <p:blipFill>
          <a:blip r:embed="rId4"/>
          <a:stretch>
            <a:fillRect/>
          </a:stretch>
        </p:blipFill>
        <p:spPr>
          <a:xfrm>
            <a:off x="5160041" y="1666232"/>
            <a:ext cx="2977230" cy="2232923"/>
          </a:xfrm>
          <a:prstGeom prst="ellipse">
            <a:avLst/>
          </a:prstGeom>
          <a:ln>
            <a:noFill/>
          </a:ln>
          <a:effectLst>
            <a:softEdge rad="112500"/>
          </a:effectLst>
        </p:spPr>
      </p:pic>
      <p:sp>
        <p:nvSpPr>
          <p:cNvPr id="15" name="Rectangle 14"/>
          <p:cNvSpPr/>
          <p:nvPr/>
        </p:nvSpPr>
        <p:spPr>
          <a:xfrm>
            <a:off x="670375" y="4255004"/>
            <a:ext cx="3562893" cy="369332"/>
          </a:xfrm>
          <a:prstGeom prst="rect">
            <a:avLst/>
          </a:prstGeom>
        </p:spPr>
        <p:txBody>
          <a:bodyPr wrap="square">
            <a:spAutoFit/>
          </a:bodyPr>
          <a:lstStyle/>
          <a:p>
            <a:pPr algn="ctr"/>
            <a:r>
              <a:rPr lang="en-US" b="1" dirty="0">
                <a:solidFill>
                  <a:srgbClr val="333333"/>
                </a:solidFill>
                <a:latin typeface="+mj-lt"/>
              </a:rPr>
              <a:t>MSG 500 mg/kg</a:t>
            </a:r>
          </a:p>
        </p:txBody>
      </p:sp>
      <p:sp>
        <p:nvSpPr>
          <p:cNvPr id="16" name="Rectangle 15"/>
          <p:cNvSpPr/>
          <p:nvPr/>
        </p:nvSpPr>
        <p:spPr>
          <a:xfrm>
            <a:off x="6331101" y="951401"/>
            <a:ext cx="635109" cy="369332"/>
          </a:xfrm>
          <a:prstGeom prst="rect">
            <a:avLst/>
          </a:prstGeom>
        </p:spPr>
        <p:txBody>
          <a:bodyPr wrap="none">
            <a:spAutoFit/>
          </a:bodyPr>
          <a:lstStyle/>
          <a:p>
            <a:pPr algn="ctr"/>
            <a:r>
              <a:rPr lang="en-US" b="1" dirty="0">
                <a:solidFill>
                  <a:srgbClr val="333333"/>
                </a:solidFill>
                <a:latin typeface="+mj-lt"/>
              </a:rPr>
              <a:t>Lead</a:t>
            </a:r>
            <a:endParaRPr lang="en-US" b="1" dirty="0">
              <a:latin typeface="+mj-lt"/>
            </a:endParaRPr>
          </a:p>
        </p:txBody>
      </p:sp>
    </p:spTree>
    <p:extLst>
      <p:ext uri="{BB962C8B-B14F-4D97-AF65-F5344CB8AC3E}">
        <p14:creationId xmlns:p14="http://schemas.microsoft.com/office/powerpoint/2010/main" val="300596275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68</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26" name="Picture 2" descr="Image result for lead metal in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655" y="15420"/>
            <a:ext cx="4790353" cy="69534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7800" y="6553200"/>
            <a:ext cx="441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51459" y="1828800"/>
            <a:ext cx="2286000" cy="3693319"/>
          </a:xfrm>
          <a:prstGeom prst="rect">
            <a:avLst/>
          </a:prstGeom>
        </p:spPr>
        <p:txBody>
          <a:bodyPr wrap="square">
            <a:spAutoFit/>
          </a:bodyPr>
          <a:lstStyle/>
          <a:p>
            <a:pPr algn="just"/>
            <a:r>
              <a:rPr lang="en-US" dirty="0">
                <a:solidFill>
                  <a:srgbClr val="000000"/>
                </a:solidFill>
                <a:latin typeface="Calibri (Headings)"/>
              </a:rPr>
              <a:t>……..samples contained 17.2 parts per million (ppm) of lead, many times the allowable limits which range between 0.01 and 2.5 ppm.”</a:t>
            </a:r>
          </a:p>
          <a:p>
            <a:pPr algn="just"/>
            <a:endParaRPr lang="en-US" dirty="0">
              <a:solidFill>
                <a:srgbClr val="000000"/>
              </a:solidFill>
              <a:latin typeface="Calibri (Headings)"/>
            </a:endParaRPr>
          </a:p>
          <a:p>
            <a:pPr algn="just"/>
            <a:endParaRPr lang="en-US" dirty="0">
              <a:solidFill>
                <a:srgbClr val="000000"/>
              </a:solidFill>
              <a:latin typeface="Calibri (Headings)"/>
            </a:endParaRPr>
          </a:p>
          <a:p>
            <a:pPr algn="just"/>
            <a:r>
              <a:rPr lang="en-US" dirty="0">
                <a:solidFill>
                  <a:srgbClr val="000000"/>
                </a:solidFill>
                <a:latin typeface="Calibri (Headings)"/>
              </a:rPr>
              <a:t>1 ppm    = 1 mg</a:t>
            </a:r>
          </a:p>
          <a:p>
            <a:pPr algn="just"/>
            <a:r>
              <a:rPr lang="en-US" dirty="0">
                <a:solidFill>
                  <a:srgbClr val="000000"/>
                </a:solidFill>
                <a:latin typeface="Calibri (Headings)"/>
              </a:rPr>
              <a:t>1000mg = 1 gm</a:t>
            </a:r>
          </a:p>
          <a:p>
            <a:pPr algn="just"/>
            <a:r>
              <a:rPr lang="en-US" dirty="0">
                <a:solidFill>
                  <a:srgbClr val="000000"/>
                </a:solidFill>
                <a:latin typeface="Calibri (Headings)"/>
              </a:rPr>
              <a:t>1000gm = 1 Kg</a:t>
            </a:r>
            <a:endParaRPr lang="en-US" dirty="0">
              <a:latin typeface="Calibri (Headings)"/>
            </a:endParaRPr>
          </a:p>
        </p:txBody>
      </p:sp>
    </p:spTree>
    <p:extLst>
      <p:ext uri="{BB962C8B-B14F-4D97-AF65-F5344CB8AC3E}">
        <p14:creationId xmlns:p14="http://schemas.microsoft.com/office/powerpoint/2010/main" val="158811178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69</a:t>
            </a:fld>
            <a:endParaRPr lang="en-US" b="1" dirty="0"/>
          </a:p>
        </p:txBody>
      </p:sp>
      <p:sp>
        <p:nvSpPr>
          <p:cNvPr id="5" name="Rectangle 4"/>
          <p:cNvSpPr/>
          <p:nvPr/>
        </p:nvSpPr>
        <p:spPr>
          <a:xfrm>
            <a:off x="0" y="0"/>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3"/>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4" name="Picture 13"/>
          <p:cNvPicPr>
            <a:picLocks noChangeAspect="1"/>
          </p:cNvPicPr>
          <p:nvPr/>
        </p:nvPicPr>
        <p:blipFill rotWithShape="1">
          <a:blip r:embed="rId4"/>
          <a:srcRect l="16220" t="29726" r="40816" b="39589"/>
          <a:stretch/>
        </p:blipFill>
        <p:spPr>
          <a:xfrm>
            <a:off x="1102591" y="2019300"/>
            <a:ext cx="7048500" cy="2819400"/>
          </a:xfrm>
          <a:prstGeom prst="rect">
            <a:avLst/>
          </a:prstGeom>
        </p:spPr>
      </p:pic>
    </p:spTree>
    <p:extLst>
      <p:ext uri="{BB962C8B-B14F-4D97-AF65-F5344CB8AC3E}">
        <p14:creationId xmlns:p14="http://schemas.microsoft.com/office/powerpoint/2010/main" val="2817302805"/>
      </p:ext>
    </p:extLst>
  </p:cSld>
  <p:clrMapOvr>
    <a:overrideClrMapping bg1="lt1" tx1="dk1" bg2="lt2" tx2="dk2" accent1="accent1" accent2="accent2" accent3="accent3" accent4="accent4" accent5="accent5" accent6="accent6" hlink="hlink" folHlink="folHlink"/>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48400"/>
            <a:ext cx="950912" cy="59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0" y="0"/>
            <a:ext cx="9466385" cy="6840676"/>
          </a:xfrm>
          <a:prstGeom prst="rect">
            <a:avLst/>
          </a:prstGeom>
        </p:spPr>
      </p:pic>
    </p:spTree>
    <p:extLst>
      <p:ext uri="{BB962C8B-B14F-4D97-AF65-F5344CB8AC3E}">
        <p14:creationId xmlns:p14="http://schemas.microsoft.com/office/powerpoint/2010/main" val="1470916143"/>
      </p:ext>
    </p:extLst>
  </p:cSld>
  <p:clrMapOvr>
    <a:masterClrMapping/>
  </p:clrMapOvr>
  <p:transition spd="slow">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70</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2050" name="Picture 2"/>
          <p:cNvPicPr>
            <a:picLocks noChangeAspect="1" noChangeArrowheads="1"/>
          </p:cNvPicPr>
          <p:nvPr/>
        </p:nvPicPr>
        <p:blipFill>
          <a:blip r:embed="rId3"/>
          <a:srcRect l="30198" t="9765" r="22584" b="4297"/>
          <a:stretch>
            <a:fillRect/>
          </a:stretch>
        </p:blipFill>
        <p:spPr bwMode="auto">
          <a:xfrm>
            <a:off x="1571604" y="0"/>
            <a:ext cx="6143668" cy="6286544"/>
          </a:xfrm>
          <a:prstGeom prst="rect">
            <a:avLst/>
          </a:prstGeom>
          <a:noFill/>
          <a:ln w="9525">
            <a:noFill/>
            <a:miter lim="800000"/>
            <a:headEnd/>
            <a:tailEnd/>
          </a:ln>
          <a:effectLst/>
        </p:spPr>
      </p:pic>
      <p:sp>
        <p:nvSpPr>
          <p:cNvPr id="9" name="Rectangle 8"/>
          <p:cNvSpPr/>
          <p:nvPr/>
        </p:nvSpPr>
        <p:spPr>
          <a:xfrm>
            <a:off x="1285852" y="6357958"/>
            <a:ext cx="6643734" cy="307777"/>
          </a:xfrm>
          <a:prstGeom prst="rect">
            <a:avLst/>
          </a:prstGeom>
        </p:spPr>
        <p:txBody>
          <a:bodyPr wrap="square">
            <a:spAutoFit/>
          </a:bodyPr>
          <a:lstStyle/>
          <a:p>
            <a:r>
              <a:rPr lang="en-IN" sz="1400" dirty="0">
                <a:hlinkClick r:id="rId4"/>
              </a:rPr>
              <a:t>http://www.indiaenvironmentportal.org.in/files/nestle-vs-fssai-in-bombay-hc.pdf</a:t>
            </a:r>
            <a:endParaRPr lang="en-IN" sz="1400" dirty="0"/>
          </a:p>
        </p:txBody>
      </p:sp>
    </p:spTree>
    <p:extLst>
      <p:ext uri="{BB962C8B-B14F-4D97-AF65-F5344CB8AC3E}">
        <p14:creationId xmlns:p14="http://schemas.microsoft.com/office/powerpoint/2010/main" val="281730280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71</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857224" y="785794"/>
            <a:ext cx="7500990" cy="1938992"/>
          </a:xfrm>
          <a:prstGeom prst="rect">
            <a:avLst/>
          </a:prstGeom>
        </p:spPr>
        <p:txBody>
          <a:bodyPr wrap="square">
            <a:spAutoFit/>
          </a:bodyPr>
          <a:lstStyle/>
          <a:p>
            <a:pPr algn="just"/>
            <a:r>
              <a:rPr lang="en-IN" sz="2400" dirty="0">
                <a:latin typeface="+mj-lt"/>
              </a:rPr>
              <a:t>The court held that Food Safety and Standards Authority of India (FSSAI) had acted in an “arbitrary” manner when it banned the </a:t>
            </a:r>
            <a:r>
              <a:rPr lang="en-IN" sz="2400" dirty="0" err="1">
                <a:latin typeface="+mj-lt"/>
              </a:rPr>
              <a:t>Maggi</a:t>
            </a:r>
            <a:r>
              <a:rPr lang="en-IN" sz="2400" dirty="0">
                <a:latin typeface="+mj-lt"/>
              </a:rPr>
              <a:t> noodles. The regulator will now have to justify its ban by conducting fresh tests, failing which Nestle could return </a:t>
            </a:r>
            <a:r>
              <a:rPr lang="en-IN" sz="2400" dirty="0" err="1">
                <a:latin typeface="+mj-lt"/>
              </a:rPr>
              <a:t>Maggi</a:t>
            </a:r>
            <a:r>
              <a:rPr lang="en-IN" sz="2400" dirty="0">
                <a:latin typeface="+mj-lt"/>
              </a:rPr>
              <a:t> to shelves.</a:t>
            </a:r>
          </a:p>
        </p:txBody>
      </p:sp>
      <p:sp>
        <p:nvSpPr>
          <p:cNvPr id="9" name="Rectangle 8"/>
          <p:cNvSpPr/>
          <p:nvPr/>
        </p:nvSpPr>
        <p:spPr>
          <a:xfrm>
            <a:off x="785786" y="6143644"/>
            <a:ext cx="7572428" cy="461665"/>
          </a:xfrm>
          <a:prstGeom prst="rect">
            <a:avLst/>
          </a:prstGeom>
        </p:spPr>
        <p:txBody>
          <a:bodyPr wrap="square">
            <a:spAutoFit/>
          </a:bodyPr>
          <a:lstStyle/>
          <a:p>
            <a:r>
              <a:rPr lang="en-IN" sz="1200" dirty="0">
                <a:hlinkClick r:id="rId3"/>
              </a:rPr>
              <a:t>https://www.legallyindia.com/the-bench-and-the-bar/bombay-hc-rules-for-maggi-fssai-acted-arbitrarily-20150813-6432</a:t>
            </a:r>
            <a:endParaRPr lang="en-IN" sz="1200" dirty="0"/>
          </a:p>
        </p:txBody>
      </p:sp>
    </p:spTree>
    <p:extLst>
      <p:ext uri="{BB962C8B-B14F-4D97-AF65-F5344CB8AC3E}">
        <p14:creationId xmlns:p14="http://schemas.microsoft.com/office/powerpoint/2010/main" val="281730280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72</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3074" name="Picture 2"/>
          <p:cNvPicPr>
            <a:picLocks noChangeAspect="1" noChangeArrowheads="1"/>
          </p:cNvPicPr>
          <p:nvPr/>
        </p:nvPicPr>
        <p:blipFill>
          <a:blip r:embed="rId3"/>
          <a:srcRect l="21962" t="9765" r="24231" b="10156"/>
          <a:stretch>
            <a:fillRect/>
          </a:stretch>
        </p:blipFill>
        <p:spPr bwMode="auto">
          <a:xfrm>
            <a:off x="785786" y="428604"/>
            <a:ext cx="7000924" cy="5857916"/>
          </a:xfrm>
          <a:prstGeom prst="rect">
            <a:avLst/>
          </a:prstGeom>
          <a:noFill/>
          <a:ln w="9525">
            <a:noFill/>
            <a:miter lim="800000"/>
            <a:headEnd/>
            <a:tailEnd/>
          </a:ln>
          <a:effectLst/>
        </p:spPr>
      </p:pic>
      <p:sp>
        <p:nvSpPr>
          <p:cNvPr id="8" name="TextBox 7"/>
          <p:cNvSpPr txBox="1"/>
          <p:nvPr/>
        </p:nvSpPr>
        <p:spPr>
          <a:xfrm>
            <a:off x="5572132" y="6286520"/>
            <a:ext cx="2214578" cy="369332"/>
          </a:xfrm>
          <a:prstGeom prst="rect">
            <a:avLst/>
          </a:prstGeom>
          <a:noFill/>
        </p:spPr>
        <p:txBody>
          <a:bodyPr wrap="square" rtlCol="0">
            <a:spAutoFit/>
          </a:bodyPr>
          <a:lstStyle/>
          <a:p>
            <a:r>
              <a:rPr lang="en-IN" dirty="0"/>
              <a:t>And continues….</a:t>
            </a:r>
          </a:p>
        </p:txBody>
      </p:sp>
    </p:spTree>
    <p:extLst>
      <p:ext uri="{BB962C8B-B14F-4D97-AF65-F5344CB8AC3E}">
        <p14:creationId xmlns:p14="http://schemas.microsoft.com/office/powerpoint/2010/main" val="281730280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73</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TextBox 7"/>
          <p:cNvSpPr txBox="1"/>
          <p:nvPr/>
        </p:nvSpPr>
        <p:spPr>
          <a:xfrm>
            <a:off x="642910" y="357166"/>
            <a:ext cx="5572164" cy="461665"/>
          </a:xfrm>
          <a:prstGeom prst="rect">
            <a:avLst/>
          </a:prstGeom>
          <a:noFill/>
        </p:spPr>
        <p:txBody>
          <a:bodyPr wrap="square" rtlCol="0">
            <a:spAutoFit/>
          </a:bodyPr>
          <a:lstStyle/>
          <a:p>
            <a:r>
              <a:rPr lang="en-IN" sz="2400" b="1" dirty="0"/>
              <a:t>Issues Involved</a:t>
            </a:r>
          </a:p>
        </p:txBody>
      </p:sp>
      <p:sp>
        <p:nvSpPr>
          <p:cNvPr id="9" name="TextBox 8"/>
          <p:cNvSpPr txBox="1"/>
          <p:nvPr/>
        </p:nvSpPr>
        <p:spPr>
          <a:xfrm>
            <a:off x="714348" y="857232"/>
            <a:ext cx="7786742" cy="4493538"/>
          </a:xfrm>
          <a:prstGeom prst="rect">
            <a:avLst/>
          </a:prstGeom>
          <a:noFill/>
        </p:spPr>
        <p:txBody>
          <a:bodyPr wrap="square" rtlCol="0">
            <a:spAutoFit/>
          </a:bodyPr>
          <a:lstStyle/>
          <a:p>
            <a:pPr marL="457200" indent="-457200">
              <a:buAutoNum type="arabicPeriod"/>
            </a:pPr>
            <a:r>
              <a:rPr lang="en-IN" sz="2200" dirty="0"/>
              <a:t>Writ Petition under Article 226 by Petitioner..maintainable ?</a:t>
            </a:r>
          </a:p>
          <a:p>
            <a:pPr marL="457200" indent="-457200">
              <a:buAutoNum type="arabicPeriod"/>
            </a:pPr>
            <a:r>
              <a:rPr lang="en-IN" sz="2200" dirty="0"/>
              <a:t>Suppression of the fact on the part of petitioner?</a:t>
            </a:r>
          </a:p>
          <a:p>
            <a:pPr marL="457200" indent="-457200">
              <a:buAutoNum type="arabicPeriod"/>
            </a:pPr>
            <a:r>
              <a:rPr lang="en-IN" sz="2200" dirty="0"/>
              <a:t>Ban could have been imposed by CEO, FSSAI</a:t>
            </a:r>
          </a:p>
          <a:p>
            <a:pPr marL="457200" indent="-457200">
              <a:buAutoNum type="arabicPeriod"/>
            </a:pPr>
            <a:r>
              <a:rPr lang="en-IN" sz="2200" dirty="0"/>
              <a:t>FSSAI discretion to decide standard for proprietary food</a:t>
            </a:r>
          </a:p>
          <a:p>
            <a:pPr marL="457200" indent="-457200">
              <a:buAutoNum type="arabicPeriod"/>
            </a:pPr>
            <a:r>
              <a:rPr lang="en-IN" sz="2200" dirty="0"/>
              <a:t>Complete ban on sale of products under Section 22</a:t>
            </a:r>
          </a:p>
          <a:p>
            <a:pPr marL="457200" indent="-457200">
              <a:buAutoNum type="arabicPeriod"/>
            </a:pPr>
            <a:r>
              <a:rPr lang="en-IN" sz="2200" dirty="0"/>
              <a:t>Violation of Principle of Natural Justice on the part of all respondent.</a:t>
            </a:r>
          </a:p>
          <a:p>
            <a:pPr marL="457200" indent="-457200">
              <a:buAutoNum type="arabicPeriod"/>
            </a:pPr>
            <a:r>
              <a:rPr lang="en-IN" sz="2200" dirty="0"/>
              <a:t>Source of power, impugned order was passed</a:t>
            </a:r>
          </a:p>
          <a:p>
            <a:pPr marL="457200" indent="-457200">
              <a:buAutoNum type="arabicPeriod"/>
            </a:pPr>
            <a:r>
              <a:rPr lang="en-IN" sz="2200" dirty="0"/>
              <a:t>Testing of sample and report</a:t>
            </a:r>
          </a:p>
          <a:p>
            <a:pPr marL="457200" indent="-457200">
              <a:buAutoNum type="arabicPeriod"/>
            </a:pPr>
            <a:r>
              <a:rPr lang="en-IN" sz="2200" dirty="0"/>
              <a:t>Reliance on petitioner’s own laboratory report</a:t>
            </a:r>
          </a:p>
          <a:p>
            <a:pPr marL="457200" indent="-457200">
              <a:buAutoNum type="arabicPeriod"/>
            </a:pPr>
            <a:r>
              <a:rPr lang="en-IN" sz="2200" dirty="0"/>
              <a:t>Food Analysts entitlement to test sample in any laboratory</a:t>
            </a:r>
          </a:p>
          <a:p>
            <a:pPr marL="457200" indent="-457200">
              <a:buAutoNum type="arabicPeriod"/>
            </a:pPr>
            <a:r>
              <a:rPr lang="en-IN" sz="2200" dirty="0"/>
              <a:t>Authority stated product was Misbranded</a:t>
            </a:r>
          </a:p>
          <a:p>
            <a:pPr marL="457200" indent="-457200">
              <a:buAutoNum type="arabicPeriod"/>
            </a:pPr>
            <a:r>
              <a:rPr lang="en-IN" sz="2200" dirty="0"/>
              <a:t>Ban on all 9 variants, test conducted on 3 variants..Justifiable?</a:t>
            </a:r>
          </a:p>
        </p:txBody>
      </p:sp>
    </p:spTree>
    <p:extLst>
      <p:ext uri="{BB962C8B-B14F-4D97-AF65-F5344CB8AC3E}">
        <p14:creationId xmlns:p14="http://schemas.microsoft.com/office/powerpoint/2010/main" val="281730280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74</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812872" y="533400"/>
            <a:ext cx="7500938" cy="1538883"/>
          </a:xfrm>
          <a:prstGeom prst="rect">
            <a:avLst/>
          </a:prstGeom>
        </p:spPr>
        <p:txBody>
          <a:bodyPr wrap="square">
            <a:spAutoFit/>
          </a:bodyPr>
          <a:lstStyle/>
          <a:p>
            <a:pPr algn="just"/>
            <a:r>
              <a:rPr lang="en-US" sz="2200" b="1" dirty="0" err="1">
                <a:solidFill>
                  <a:srgbClr val="FF0000"/>
                </a:solidFill>
                <a:latin typeface="+mj-lt"/>
              </a:rPr>
              <a:t>Patanjali</a:t>
            </a:r>
            <a:r>
              <a:rPr lang="en-US" sz="2200" b="1" dirty="0">
                <a:solidFill>
                  <a:srgbClr val="FF0000"/>
                </a:solidFill>
                <a:latin typeface="+mj-lt"/>
              </a:rPr>
              <a:t> defends </a:t>
            </a:r>
            <a:r>
              <a:rPr lang="en-US" sz="2200" b="1" dirty="0" err="1">
                <a:solidFill>
                  <a:srgbClr val="FF0000"/>
                </a:solidFill>
                <a:latin typeface="+mj-lt"/>
              </a:rPr>
              <a:t>Amla</a:t>
            </a:r>
            <a:r>
              <a:rPr lang="en-US" sz="2200" b="1" dirty="0">
                <a:solidFill>
                  <a:srgbClr val="FF0000"/>
                </a:solidFill>
                <a:latin typeface="+mj-lt"/>
              </a:rPr>
              <a:t> Juice, says it’s a medicinal product.</a:t>
            </a:r>
          </a:p>
          <a:p>
            <a:pPr algn="just"/>
            <a:endParaRPr lang="en-US" b="1" dirty="0">
              <a:solidFill>
                <a:srgbClr val="000000"/>
              </a:solidFill>
              <a:latin typeface="+mj-lt"/>
            </a:endParaRPr>
          </a:p>
          <a:p>
            <a:pPr algn="just"/>
            <a:r>
              <a:rPr lang="en-US" dirty="0" err="1">
                <a:solidFill>
                  <a:srgbClr val="000000"/>
                </a:solidFill>
                <a:latin typeface="+mj-lt"/>
              </a:rPr>
              <a:t>Patanjali</a:t>
            </a:r>
            <a:r>
              <a:rPr lang="en-US" dirty="0">
                <a:solidFill>
                  <a:srgbClr val="000000"/>
                </a:solidFill>
                <a:latin typeface="+mj-lt"/>
              </a:rPr>
              <a:t> says its </a:t>
            </a:r>
            <a:r>
              <a:rPr lang="en-US" dirty="0" err="1">
                <a:solidFill>
                  <a:srgbClr val="000000"/>
                </a:solidFill>
                <a:latin typeface="+mj-lt"/>
              </a:rPr>
              <a:t>amla</a:t>
            </a:r>
            <a:r>
              <a:rPr lang="en-US" dirty="0">
                <a:solidFill>
                  <a:srgbClr val="000000"/>
                </a:solidFill>
                <a:latin typeface="+mj-lt"/>
              </a:rPr>
              <a:t> juice does not fall under FSSAI standards but those of the AYUSH* ministry, after a Kolkata lab raised quality issues over its consumption</a:t>
            </a:r>
            <a:endParaRPr lang="en-US" b="0" i="0" dirty="0">
              <a:solidFill>
                <a:srgbClr val="000000"/>
              </a:solidFill>
              <a:effectLst/>
              <a:latin typeface="+mj-lt"/>
            </a:endParaRPr>
          </a:p>
        </p:txBody>
      </p:sp>
      <p:pic>
        <p:nvPicPr>
          <p:cNvPr id="5122" name="Picture 2" descr="Image result for patanjali am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092" y="2347898"/>
            <a:ext cx="5006497" cy="3080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1066800" y="6356350"/>
            <a:ext cx="7315200" cy="461665"/>
          </a:xfrm>
          <a:prstGeom prst="rect">
            <a:avLst/>
          </a:prstGeom>
        </p:spPr>
        <p:txBody>
          <a:bodyPr wrap="square">
            <a:spAutoFit/>
          </a:bodyPr>
          <a:lstStyle/>
          <a:p>
            <a:pPr algn="ctr"/>
            <a:r>
              <a:rPr lang="en-US" sz="1200" dirty="0">
                <a:solidFill>
                  <a:srgbClr val="222222"/>
                </a:solidFill>
                <a:latin typeface="arial" panose="020B0604020202020204" pitchFamily="34" charset="0"/>
              </a:rPr>
              <a:t>*AYUSH – </a:t>
            </a:r>
          </a:p>
          <a:p>
            <a:pPr algn="ctr"/>
            <a:r>
              <a:rPr lang="en-US" sz="1200" b="1" dirty="0">
                <a:solidFill>
                  <a:srgbClr val="222222"/>
                </a:solidFill>
                <a:latin typeface="arial" panose="020B0604020202020204" pitchFamily="34" charset="0"/>
              </a:rPr>
              <a:t>A</a:t>
            </a:r>
            <a:r>
              <a:rPr lang="en-US" sz="1200" dirty="0">
                <a:solidFill>
                  <a:srgbClr val="222222"/>
                </a:solidFill>
                <a:latin typeface="arial" panose="020B0604020202020204" pitchFamily="34" charset="0"/>
              </a:rPr>
              <a:t>yurveda, </a:t>
            </a:r>
            <a:r>
              <a:rPr lang="en-US" sz="1200" b="1" dirty="0">
                <a:solidFill>
                  <a:srgbClr val="222222"/>
                </a:solidFill>
                <a:latin typeface="arial" panose="020B0604020202020204" pitchFamily="34" charset="0"/>
              </a:rPr>
              <a:t>Y</a:t>
            </a:r>
            <a:r>
              <a:rPr lang="en-US" sz="1200" dirty="0">
                <a:solidFill>
                  <a:srgbClr val="222222"/>
                </a:solidFill>
                <a:latin typeface="arial" panose="020B0604020202020204" pitchFamily="34" charset="0"/>
              </a:rPr>
              <a:t>oga and </a:t>
            </a:r>
            <a:r>
              <a:rPr lang="en-US" sz="1200" b="1" dirty="0">
                <a:solidFill>
                  <a:srgbClr val="222222"/>
                </a:solidFill>
                <a:latin typeface="arial" panose="020B0604020202020204" pitchFamily="34" charset="0"/>
              </a:rPr>
              <a:t>N</a:t>
            </a:r>
            <a:r>
              <a:rPr lang="en-US" sz="1200" dirty="0">
                <a:solidFill>
                  <a:srgbClr val="222222"/>
                </a:solidFill>
                <a:latin typeface="arial" panose="020B0604020202020204" pitchFamily="34" charset="0"/>
              </a:rPr>
              <a:t>aturopathy, </a:t>
            </a:r>
            <a:r>
              <a:rPr lang="en-US" sz="1200" b="1" dirty="0" err="1">
                <a:solidFill>
                  <a:srgbClr val="222222"/>
                </a:solidFill>
                <a:latin typeface="arial" panose="020B0604020202020204" pitchFamily="34" charset="0"/>
              </a:rPr>
              <a:t>U</a:t>
            </a:r>
            <a:r>
              <a:rPr lang="en-US" sz="1200" dirty="0" err="1">
                <a:solidFill>
                  <a:srgbClr val="222222"/>
                </a:solidFill>
                <a:latin typeface="arial" panose="020B0604020202020204" pitchFamily="34" charset="0"/>
              </a:rPr>
              <a:t>nani</a:t>
            </a:r>
            <a:r>
              <a:rPr lang="en-US" sz="1200" dirty="0">
                <a:solidFill>
                  <a:srgbClr val="222222"/>
                </a:solidFill>
                <a:latin typeface="arial" panose="020B0604020202020204" pitchFamily="34" charset="0"/>
              </a:rPr>
              <a:t>, </a:t>
            </a:r>
            <a:r>
              <a:rPr lang="en-US" sz="1200" b="1" dirty="0">
                <a:solidFill>
                  <a:srgbClr val="222222"/>
                </a:solidFill>
                <a:latin typeface="arial" panose="020B0604020202020204" pitchFamily="34" charset="0"/>
              </a:rPr>
              <a:t>S</a:t>
            </a:r>
            <a:r>
              <a:rPr lang="en-US" sz="1200" dirty="0">
                <a:solidFill>
                  <a:srgbClr val="222222"/>
                </a:solidFill>
                <a:latin typeface="arial" panose="020B0604020202020204" pitchFamily="34" charset="0"/>
              </a:rPr>
              <a:t>iddha and </a:t>
            </a:r>
            <a:r>
              <a:rPr lang="en-US" sz="1200" b="1" dirty="0">
                <a:solidFill>
                  <a:srgbClr val="222222"/>
                </a:solidFill>
                <a:latin typeface="arial" panose="020B0604020202020204" pitchFamily="34" charset="0"/>
              </a:rPr>
              <a:t>H</a:t>
            </a:r>
            <a:r>
              <a:rPr lang="en-US" sz="1200" dirty="0">
                <a:solidFill>
                  <a:srgbClr val="222222"/>
                </a:solidFill>
                <a:latin typeface="arial" panose="020B0604020202020204" pitchFamily="34" charset="0"/>
              </a:rPr>
              <a:t>omoeopathy</a:t>
            </a:r>
            <a:endParaRPr lang="en-US" sz="1200" dirty="0"/>
          </a:p>
        </p:txBody>
      </p:sp>
      <p:sp>
        <p:nvSpPr>
          <p:cNvPr id="11" name="Rectangle 10"/>
          <p:cNvSpPr/>
          <p:nvPr/>
        </p:nvSpPr>
        <p:spPr>
          <a:xfrm>
            <a:off x="1597050" y="5861807"/>
            <a:ext cx="6328930" cy="523220"/>
          </a:xfrm>
          <a:prstGeom prst="rect">
            <a:avLst/>
          </a:prstGeom>
        </p:spPr>
        <p:txBody>
          <a:bodyPr wrap="square">
            <a:spAutoFit/>
          </a:bodyPr>
          <a:lstStyle/>
          <a:p>
            <a:r>
              <a:rPr lang="en-US" sz="1400" dirty="0"/>
              <a:t>Source :- </a:t>
            </a:r>
            <a:r>
              <a:rPr lang="en-US" sz="1400" dirty="0">
                <a:hlinkClick r:id="rId4"/>
              </a:rPr>
              <a:t>http://www.livemint.com/Companies/KWfFBljtKZlRQZnm9fVbaP/Patanjali-defends-amla-juice-says-its-a-medicinal-product.html</a:t>
            </a:r>
            <a:r>
              <a:rPr lang="en-US" sz="1400" dirty="0"/>
              <a:t>  April 25, 2017 </a:t>
            </a:r>
          </a:p>
        </p:txBody>
      </p:sp>
    </p:spTree>
    <p:extLst>
      <p:ext uri="{BB962C8B-B14F-4D97-AF65-F5344CB8AC3E}">
        <p14:creationId xmlns:p14="http://schemas.microsoft.com/office/powerpoint/2010/main" val="228664782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75</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89090" name="Picture 2" descr="Buy Mactotal Oral Suspension - 200 ml (Pack of 2) Online at Low Prices in  India - Amazon.in"/>
          <p:cNvPicPr>
            <a:picLocks noChangeAspect="1" noChangeArrowheads="1"/>
          </p:cNvPicPr>
          <p:nvPr/>
        </p:nvPicPr>
        <p:blipFill>
          <a:blip r:embed="rId3"/>
          <a:srcRect l="18750" r="26500"/>
          <a:stretch>
            <a:fillRect/>
          </a:stretch>
        </p:blipFill>
        <p:spPr bwMode="auto">
          <a:xfrm>
            <a:off x="2571736" y="0"/>
            <a:ext cx="3500462" cy="6393493"/>
          </a:xfrm>
          <a:prstGeom prst="rect">
            <a:avLst/>
          </a:prstGeom>
          <a:noFill/>
        </p:spPr>
      </p:pic>
      <p:sp>
        <p:nvSpPr>
          <p:cNvPr id="8" name="Oval 7"/>
          <p:cNvSpPr/>
          <p:nvPr/>
        </p:nvSpPr>
        <p:spPr>
          <a:xfrm>
            <a:off x="3500430" y="5000636"/>
            <a:ext cx="1143008" cy="10001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8664782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76</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812872" y="334450"/>
            <a:ext cx="7500938" cy="3477875"/>
          </a:xfrm>
          <a:prstGeom prst="rect">
            <a:avLst/>
          </a:prstGeom>
        </p:spPr>
        <p:txBody>
          <a:bodyPr wrap="square">
            <a:spAutoFit/>
          </a:bodyPr>
          <a:lstStyle/>
          <a:p>
            <a:pPr algn="just"/>
            <a:r>
              <a:rPr lang="en-US" sz="2200" b="1" dirty="0">
                <a:solidFill>
                  <a:srgbClr val="FF0000"/>
                </a:solidFill>
                <a:latin typeface="Roboto Slab"/>
              </a:rPr>
              <a:t>FSSAI reminds TTD about </a:t>
            </a:r>
            <a:r>
              <a:rPr lang="en-US" sz="2200" b="1" dirty="0" err="1">
                <a:solidFill>
                  <a:srgbClr val="FF0000"/>
                </a:solidFill>
                <a:latin typeface="Roboto Slab"/>
              </a:rPr>
              <a:t>licence</a:t>
            </a:r>
            <a:r>
              <a:rPr lang="en-US" sz="2200" b="1" dirty="0">
                <a:solidFill>
                  <a:srgbClr val="FF0000"/>
                </a:solidFill>
                <a:latin typeface="Roboto Slab"/>
              </a:rPr>
              <a:t> for ‘</a:t>
            </a:r>
            <a:r>
              <a:rPr lang="en-US" sz="2200" b="1" dirty="0" err="1">
                <a:solidFill>
                  <a:srgbClr val="FF0000"/>
                </a:solidFill>
                <a:latin typeface="Roboto Slab"/>
              </a:rPr>
              <a:t>Laddu</a:t>
            </a:r>
            <a:r>
              <a:rPr lang="en-US" sz="2200" b="1" dirty="0">
                <a:solidFill>
                  <a:srgbClr val="FF0000"/>
                </a:solidFill>
                <a:latin typeface="Roboto Slab"/>
              </a:rPr>
              <a:t>’</a:t>
            </a:r>
          </a:p>
          <a:p>
            <a:pPr algn="just"/>
            <a:endParaRPr lang="en-US" b="1" dirty="0">
              <a:solidFill>
                <a:srgbClr val="000000"/>
              </a:solidFill>
              <a:latin typeface="Roboto Slab"/>
            </a:endParaRPr>
          </a:p>
          <a:p>
            <a:pPr algn="just"/>
            <a:r>
              <a:rPr lang="en-US" dirty="0"/>
              <a:t>An RTI query has revealed that the </a:t>
            </a:r>
            <a:r>
              <a:rPr lang="en-US" dirty="0" err="1"/>
              <a:t>Tirumala</a:t>
            </a:r>
            <a:r>
              <a:rPr lang="en-US" dirty="0"/>
              <a:t> </a:t>
            </a:r>
            <a:r>
              <a:rPr lang="en-US" dirty="0" err="1"/>
              <a:t>Tirupati</a:t>
            </a:r>
            <a:r>
              <a:rPr lang="en-US" dirty="0"/>
              <a:t> </a:t>
            </a:r>
            <a:r>
              <a:rPr lang="en-US" dirty="0" err="1"/>
              <a:t>Devasthanam</a:t>
            </a:r>
            <a:r>
              <a:rPr lang="en-US" dirty="0"/>
              <a:t> (TTD) is yet to respond to letters sent a year ago by the Food Safety and Standards Authority of India (FSSAI) asking why they had not taken a food </a:t>
            </a:r>
            <a:r>
              <a:rPr lang="en-US" dirty="0" err="1"/>
              <a:t>licence</a:t>
            </a:r>
            <a:r>
              <a:rPr lang="en-US" dirty="0"/>
              <a:t> or allowed authorities to inspect their kitchen.</a:t>
            </a:r>
          </a:p>
          <a:p>
            <a:pPr algn="just"/>
            <a:endParaRPr lang="en-US" dirty="0"/>
          </a:p>
          <a:p>
            <a:pPr algn="just"/>
            <a:r>
              <a:rPr lang="en-US" dirty="0"/>
              <a:t>M. </a:t>
            </a:r>
            <a:r>
              <a:rPr lang="en-US" dirty="0" err="1"/>
              <a:t>Kannan</a:t>
            </a:r>
            <a:r>
              <a:rPr lang="en-US" dirty="0"/>
              <a:t>, Deputy Director, Central Licensing Authority, FSSAI, Southern Regional Deputy Director, who sent the letter on May 18 seeking a response from the TTD, said, “They are not cooperating with us despite sending several reminders. We cannot enter their premises by force. If they do not reply by June 15, we will take advice from the central office for necessary action.”</a:t>
            </a:r>
            <a:endParaRPr lang="en-US" b="0" i="0" dirty="0">
              <a:solidFill>
                <a:srgbClr val="000000"/>
              </a:solidFill>
              <a:effectLst/>
              <a:latin typeface="Roboto Slab"/>
            </a:endParaRPr>
          </a:p>
        </p:txBody>
      </p:sp>
      <p:pic>
        <p:nvPicPr>
          <p:cNvPr id="1026" name="Picture 2" descr="http://www.thehindu.com/news/cities/bangalore/article18868211.ece/alternates/FREE_960/09BGTIRUPATILADD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2945" y="3809759"/>
            <a:ext cx="3302721" cy="25252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1000100" y="6328641"/>
            <a:ext cx="7458100" cy="461665"/>
          </a:xfrm>
          <a:prstGeom prst="rect">
            <a:avLst/>
          </a:prstGeom>
        </p:spPr>
        <p:txBody>
          <a:bodyPr wrap="square">
            <a:spAutoFit/>
          </a:bodyPr>
          <a:lstStyle/>
          <a:p>
            <a:r>
              <a:rPr lang="en-US" sz="1200" dirty="0">
                <a:hlinkClick r:id="rId4"/>
              </a:rPr>
              <a:t>http://www.thehindu.com/news/cities/bangalore/fssai-reminds-ttd-about-licence-for-laddu/article18868212.ece</a:t>
            </a:r>
            <a:r>
              <a:rPr lang="en-US" sz="1200" dirty="0"/>
              <a:t>  June 8, 2017</a:t>
            </a:r>
          </a:p>
        </p:txBody>
      </p:sp>
      <p:sp>
        <p:nvSpPr>
          <p:cNvPr id="9" name="TextBox 8"/>
          <p:cNvSpPr txBox="1"/>
          <p:nvPr/>
        </p:nvSpPr>
        <p:spPr>
          <a:xfrm>
            <a:off x="6143636" y="4786322"/>
            <a:ext cx="2143140" cy="923330"/>
          </a:xfrm>
          <a:prstGeom prst="rect">
            <a:avLst/>
          </a:prstGeom>
          <a:noFill/>
        </p:spPr>
        <p:txBody>
          <a:bodyPr wrap="square" rtlCol="0">
            <a:spAutoFit/>
          </a:bodyPr>
          <a:lstStyle/>
          <a:p>
            <a:pPr algn="ctr"/>
            <a:r>
              <a:rPr lang="en-IN" b="1" dirty="0">
                <a:solidFill>
                  <a:srgbClr val="FF0000"/>
                </a:solidFill>
              </a:rPr>
              <a:t>TTD gets food safety licence</a:t>
            </a:r>
          </a:p>
          <a:p>
            <a:pPr algn="ctr"/>
            <a:r>
              <a:rPr lang="en-IN" b="1" dirty="0">
                <a:solidFill>
                  <a:srgbClr val="FF0000"/>
                </a:solidFill>
              </a:rPr>
              <a:t>Sept. 2017</a:t>
            </a:r>
          </a:p>
        </p:txBody>
      </p:sp>
    </p:spTree>
    <p:extLst>
      <p:ext uri="{BB962C8B-B14F-4D97-AF65-F5344CB8AC3E}">
        <p14:creationId xmlns:p14="http://schemas.microsoft.com/office/powerpoint/2010/main" val="319114102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77</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812872" y="334450"/>
            <a:ext cx="7500938" cy="430887"/>
          </a:xfrm>
          <a:prstGeom prst="rect">
            <a:avLst/>
          </a:prstGeom>
        </p:spPr>
        <p:txBody>
          <a:bodyPr wrap="square">
            <a:spAutoFit/>
          </a:bodyPr>
          <a:lstStyle/>
          <a:p>
            <a:pPr algn="just"/>
            <a:r>
              <a:rPr lang="en-US" sz="2200" b="1" dirty="0">
                <a:solidFill>
                  <a:srgbClr val="FF0000"/>
                </a:solidFill>
                <a:latin typeface="Roboto Slab"/>
              </a:rPr>
              <a:t>Recent PILs/Reports on Food Adulteration</a:t>
            </a:r>
          </a:p>
        </p:txBody>
      </p:sp>
      <p:sp>
        <p:nvSpPr>
          <p:cNvPr id="11" name="Rectangle 10"/>
          <p:cNvSpPr/>
          <p:nvPr/>
        </p:nvSpPr>
        <p:spPr>
          <a:xfrm>
            <a:off x="802481" y="990600"/>
            <a:ext cx="7500938" cy="3970318"/>
          </a:xfrm>
          <a:prstGeom prst="rect">
            <a:avLst/>
          </a:prstGeom>
        </p:spPr>
        <p:txBody>
          <a:bodyPr wrap="square">
            <a:spAutoFit/>
          </a:bodyPr>
          <a:lstStyle/>
          <a:p>
            <a:pPr marL="285750" indent="-285750" algn="just">
              <a:buFontTx/>
              <a:buChar char="-"/>
            </a:pPr>
            <a:r>
              <a:rPr lang="en-US" dirty="0"/>
              <a:t>Adulteration in milk: Madras High Court directs government to file status. PIL filed by Advocate A P </a:t>
            </a:r>
            <a:r>
              <a:rPr lang="en-US" dirty="0" err="1"/>
              <a:t>Suryaprakasam</a:t>
            </a:r>
            <a:r>
              <a:rPr lang="en-US" dirty="0"/>
              <a:t> seeking a CBI probe into the reports of adulteration in milk by various private producers. (Indian Express, June 5 , 2017)</a:t>
            </a:r>
          </a:p>
          <a:p>
            <a:pPr marL="285750" indent="-285750" algn="just">
              <a:buFontTx/>
              <a:buChar char="-"/>
            </a:pPr>
            <a:endParaRPr lang="en-US" dirty="0"/>
          </a:p>
          <a:p>
            <a:pPr marL="285750" indent="-285750" algn="just">
              <a:buFontTx/>
              <a:buChar char="-"/>
            </a:pPr>
            <a:r>
              <a:rPr lang="en-US" dirty="0"/>
              <a:t>The Amendments had been proposed in light of the judgment of the Supreme Court in the case of </a:t>
            </a:r>
            <a:r>
              <a:rPr lang="en-US" b="1" i="1" u="sng" dirty="0"/>
              <a:t>Swami </a:t>
            </a:r>
            <a:r>
              <a:rPr lang="en-US" b="1" i="1" u="sng" dirty="0" err="1"/>
              <a:t>Achyutanand</a:t>
            </a:r>
            <a:r>
              <a:rPr lang="en-US" b="1" i="1" u="sng" dirty="0"/>
              <a:t> </a:t>
            </a:r>
            <a:r>
              <a:rPr lang="en-US" b="1" i="1" u="sng" dirty="0" err="1"/>
              <a:t>Tirth</a:t>
            </a:r>
            <a:r>
              <a:rPr lang="en-US" b="1" i="1" u="sng" dirty="0"/>
              <a:t> &amp; </a:t>
            </a:r>
            <a:r>
              <a:rPr lang="en-US" b="1" i="1" u="sng" dirty="0" err="1"/>
              <a:t>Ors</a:t>
            </a:r>
            <a:r>
              <a:rPr lang="en-US" b="1" i="1" u="sng" dirty="0"/>
              <a:t>. v. Union of India &amp; </a:t>
            </a:r>
            <a:r>
              <a:rPr lang="en-US" b="1" i="1" u="sng" dirty="0" err="1"/>
              <a:t>Ors</a:t>
            </a:r>
            <a:r>
              <a:rPr lang="en-US" b="1" i="1" u="sng" dirty="0"/>
              <a:t>., AIR 2016 SC 3626</a:t>
            </a:r>
            <a:r>
              <a:rPr lang="en-US" dirty="0"/>
              <a:t>, wherein the Court had directed the Central  Government to come up with suitable amendments in the Food Act and the IPC, to bring it at par with the State amendments. </a:t>
            </a:r>
          </a:p>
          <a:p>
            <a:pPr marL="285750" indent="-285750" algn="just">
              <a:buFontTx/>
              <a:buChar char="-"/>
            </a:pPr>
            <a:endParaRPr lang="en-US" dirty="0"/>
          </a:p>
          <a:p>
            <a:pPr marL="285750" indent="-285750" algn="just">
              <a:buFontTx/>
              <a:buChar char="-"/>
            </a:pPr>
            <a:r>
              <a:rPr lang="en-US" dirty="0"/>
              <a:t>Law Commission Report No. 264, The Criminal Law (Amendment) Bill, 2017 (Provisions dealing with food adulteration)</a:t>
            </a:r>
          </a:p>
          <a:p>
            <a:pPr algn="just"/>
            <a:endParaRPr lang="en-US" dirty="0"/>
          </a:p>
        </p:txBody>
      </p:sp>
      <p:cxnSp>
        <p:nvCxnSpPr>
          <p:cNvPr id="9" name="Straight Arrow Connector 8"/>
          <p:cNvCxnSpPr/>
          <p:nvPr/>
        </p:nvCxnSpPr>
        <p:spPr>
          <a:xfrm>
            <a:off x="6553200" y="3581400"/>
            <a:ext cx="0" cy="533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26916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78</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Rectangle 7"/>
          <p:cNvSpPr/>
          <p:nvPr/>
        </p:nvSpPr>
        <p:spPr>
          <a:xfrm>
            <a:off x="812872" y="334450"/>
            <a:ext cx="7500938" cy="430887"/>
          </a:xfrm>
          <a:prstGeom prst="rect">
            <a:avLst/>
          </a:prstGeom>
        </p:spPr>
        <p:txBody>
          <a:bodyPr wrap="square">
            <a:spAutoFit/>
          </a:bodyPr>
          <a:lstStyle/>
          <a:p>
            <a:pPr algn="just"/>
            <a:r>
              <a:rPr lang="en-US" sz="2200" b="1" dirty="0">
                <a:solidFill>
                  <a:srgbClr val="FF0000"/>
                </a:solidFill>
                <a:latin typeface="Roboto Slab"/>
              </a:rPr>
              <a:t>Recent PILs/Reports on Food Adulteration</a:t>
            </a:r>
          </a:p>
        </p:txBody>
      </p:sp>
      <p:sp>
        <p:nvSpPr>
          <p:cNvPr id="11" name="Rectangle 10"/>
          <p:cNvSpPr/>
          <p:nvPr/>
        </p:nvSpPr>
        <p:spPr>
          <a:xfrm>
            <a:off x="802481" y="982682"/>
            <a:ext cx="7500938" cy="3970318"/>
          </a:xfrm>
          <a:prstGeom prst="rect">
            <a:avLst/>
          </a:prstGeom>
        </p:spPr>
        <p:txBody>
          <a:bodyPr wrap="square">
            <a:spAutoFit/>
          </a:bodyPr>
          <a:lstStyle/>
          <a:p>
            <a:pPr marL="285750" indent="-285750" algn="just">
              <a:buFontTx/>
              <a:buChar char="-"/>
            </a:pPr>
            <a:r>
              <a:rPr lang="en-US" dirty="0"/>
              <a:t>Earlier this year, the Law Commission of India, in its Report No. 264, had recommended </a:t>
            </a:r>
            <a:r>
              <a:rPr lang="en-US" u="sng" dirty="0"/>
              <a:t>life imprisonment</a:t>
            </a:r>
            <a:r>
              <a:rPr lang="en-US" dirty="0"/>
              <a:t> for those convicted of </a:t>
            </a:r>
            <a:r>
              <a:rPr lang="en-US" u="sng" dirty="0"/>
              <a:t>manufacturing and selling adulterated food</a:t>
            </a:r>
            <a:r>
              <a:rPr lang="en-US" dirty="0"/>
              <a:t>. It had, in this regard, presented the Criminal Law (Amendment) Bill, 2017, proposing to amend </a:t>
            </a:r>
            <a:r>
              <a:rPr lang="en-US" u="sng" dirty="0"/>
              <a:t>Sections 272 and 273 </a:t>
            </a:r>
            <a:r>
              <a:rPr lang="en-US" dirty="0"/>
              <a:t>of the Indian Penal Code, and bringing it in line with the Food Act as well as the punishments prescribed by the IPC amendments made by Odisha, Uttar Pradesh and West Bengal.</a:t>
            </a:r>
          </a:p>
          <a:p>
            <a:pPr marL="285750" indent="-285750" algn="just">
              <a:buFontTx/>
              <a:buChar char="-"/>
            </a:pPr>
            <a:endParaRPr lang="en-US" dirty="0"/>
          </a:p>
          <a:p>
            <a:pPr algn="just"/>
            <a:r>
              <a:rPr lang="en-US" dirty="0"/>
              <a:t>	Section 272 IPC – Adulteration of food or drink intended for sale</a:t>
            </a:r>
          </a:p>
          <a:p>
            <a:pPr algn="just"/>
            <a:r>
              <a:rPr lang="en-US" dirty="0"/>
              <a:t>	6 months imprisonment or with fine </a:t>
            </a:r>
            <a:r>
              <a:rPr lang="en-US" dirty="0" err="1"/>
              <a:t>upto</a:t>
            </a:r>
            <a:r>
              <a:rPr lang="en-US" dirty="0"/>
              <a:t> </a:t>
            </a:r>
            <a:r>
              <a:rPr lang="en-US" dirty="0" err="1"/>
              <a:t>Rs</a:t>
            </a:r>
            <a:r>
              <a:rPr lang="en-US" dirty="0"/>
              <a:t>. 1000 or with both</a:t>
            </a:r>
          </a:p>
          <a:p>
            <a:pPr algn="just"/>
            <a:endParaRPr lang="en-US" dirty="0"/>
          </a:p>
          <a:p>
            <a:pPr algn="just"/>
            <a:r>
              <a:rPr lang="en-US" dirty="0"/>
              <a:t>	Section 273 IPC – Sale of noxious food or drink</a:t>
            </a:r>
          </a:p>
          <a:p>
            <a:pPr algn="just"/>
            <a:r>
              <a:rPr lang="en-US" dirty="0"/>
              <a:t>	6 months imprisonment or with fine </a:t>
            </a:r>
            <a:r>
              <a:rPr lang="en-US" dirty="0" err="1"/>
              <a:t>upto</a:t>
            </a:r>
            <a:r>
              <a:rPr lang="en-US" dirty="0"/>
              <a:t> </a:t>
            </a:r>
            <a:r>
              <a:rPr lang="en-US" dirty="0" err="1"/>
              <a:t>Rs</a:t>
            </a:r>
            <a:r>
              <a:rPr lang="en-US" dirty="0"/>
              <a:t>. 1000 or with both</a:t>
            </a:r>
          </a:p>
          <a:p>
            <a:pPr algn="just"/>
            <a:endParaRPr lang="en-US" dirty="0"/>
          </a:p>
        </p:txBody>
      </p:sp>
    </p:spTree>
    <p:extLst>
      <p:ext uri="{BB962C8B-B14F-4D97-AF65-F5344CB8AC3E}">
        <p14:creationId xmlns:p14="http://schemas.microsoft.com/office/powerpoint/2010/main" val="356898581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79</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graphicFrame>
        <p:nvGraphicFramePr>
          <p:cNvPr id="8" name="Table 7"/>
          <p:cNvGraphicFramePr>
            <a:graphicFrameLocks noGrp="1"/>
          </p:cNvGraphicFramePr>
          <p:nvPr>
            <p:extLst>
              <p:ext uri="{D42A27DB-BD31-4B8C-83A1-F6EECF244321}">
                <p14:modId xmlns:p14="http://schemas.microsoft.com/office/powerpoint/2010/main" val="4212349763"/>
              </p:ext>
            </p:extLst>
          </p:nvPr>
        </p:nvGraphicFramePr>
        <p:xfrm>
          <a:off x="957262" y="1712011"/>
          <a:ext cx="7196136" cy="3371424"/>
        </p:xfrm>
        <a:graphic>
          <a:graphicData uri="http://schemas.openxmlformats.org/drawingml/2006/table">
            <a:tbl>
              <a:tblPr firstRow="1" firstCol="1" bandRow="1">
                <a:tableStyleId>{5C22544A-7EE6-4342-B048-85BDC9FD1C3A}</a:tableStyleId>
              </a:tblPr>
              <a:tblGrid>
                <a:gridCol w="1025396">
                  <a:extLst>
                    <a:ext uri="{9D8B030D-6E8A-4147-A177-3AD203B41FA5}">
                      <a16:colId xmlns:a16="http://schemas.microsoft.com/office/drawing/2014/main" val="20000"/>
                    </a:ext>
                  </a:extLst>
                </a:gridCol>
                <a:gridCol w="904637">
                  <a:extLst>
                    <a:ext uri="{9D8B030D-6E8A-4147-A177-3AD203B41FA5}">
                      <a16:colId xmlns:a16="http://schemas.microsoft.com/office/drawing/2014/main" val="20001"/>
                    </a:ext>
                  </a:extLst>
                </a:gridCol>
                <a:gridCol w="990792">
                  <a:extLst>
                    <a:ext uri="{9D8B030D-6E8A-4147-A177-3AD203B41FA5}">
                      <a16:colId xmlns:a16="http://schemas.microsoft.com/office/drawing/2014/main" val="20002"/>
                    </a:ext>
                  </a:extLst>
                </a:gridCol>
                <a:gridCol w="1112965">
                  <a:extLst>
                    <a:ext uri="{9D8B030D-6E8A-4147-A177-3AD203B41FA5}">
                      <a16:colId xmlns:a16="http://schemas.microsoft.com/office/drawing/2014/main" val="20003"/>
                    </a:ext>
                  </a:extLst>
                </a:gridCol>
                <a:gridCol w="834017">
                  <a:extLst>
                    <a:ext uri="{9D8B030D-6E8A-4147-A177-3AD203B41FA5}">
                      <a16:colId xmlns:a16="http://schemas.microsoft.com/office/drawing/2014/main" val="20004"/>
                    </a:ext>
                  </a:extLst>
                </a:gridCol>
                <a:gridCol w="873565">
                  <a:extLst>
                    <a:ext uri="{9D8B030D-6E8A-4147-A177-3AD203B41FA5}">
                      <a16:colId xmlns:a16="http://schemas.microsoft.com/office/drawing/2014/main" val="20005"/>
                    </a:ext>
                  </a:extLst>
                </a:gridCol>
                <a:gridCol w="861559">
                  <a:extLst>
                    <a:ext uri="{9D8B030D-6E8A-4147-A177-3AD203B41FA5}">
                      <a16:colId xmlns:a16="http://schemas.microsoft.com/office/drawing/2014/main" val="20006"/>
                    </a:ext>
                  </a:extLst>
                </a:gridCol>
                <a:gridCol w="593205">
                  <a:extLst>
                    <a:ext uri="{9D8B030D-6E8A-4147-A177-3AD203B41FA5}">
                      <a16:colId xmlns:a16="http://schemas.microsoft.com/office/drawing/2014/main" val="20007"/>
                    </a:ext>
                  </a:extLst>
                </a:gridCol>
              </a:tblGrid>
              <a:tr h="1058304">
                <a:tc>
                  <a:txBody>
                    <a:bodyPr/>
                    <a:lstStyle/>
                    <a:p>
                      <a:pPr marL="0" marR="0" algn="ctr">
                        <a:lnSpc>
                          <a:spcPct val="107000"/>
                        </a:lnSpc>
                        <a:spcBef>
                          <a:spcPts val="0"/>
                        </a:spcBef>
                        <a:spcAft>
                          <a:spcPts val="0"/>
                        </a:spcAft>
                      </a:pPr>
                      <a:r>
                        <a:rPr lang="en-US" sz="1100" dirty="0">
                          <a:effectLst/>
                        </a:rPr>
                        <a:t>Name of State/UT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Total sample taken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Sample Analyzed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 of samples found adulterated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 of cases launched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Conviction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Penalties</a:t>
                      </a:r>
                    </a:p>
                    <a:p>
                      <a:pPr marL="0" marR="0" algn="ctr">
                        <a:lnSpc>
                          <a:spcPct val="107000"/>
                        </a:lnSpc>
                        <a:spcBef>
                          <a:spcPts val="0"/>
                        </a:spcBef>
                        <a:spcAft>
                          <a:spcPts val="0"/>
                        </a:spcAft>
                      </a:pPr>
                      <a:r>
                        <a:rPr lang="en-US" sz="1100">
                          <a:effectLst/>
                        </a:rPr>
                        <a:t>Raised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Food Safety Officer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5698">
                <a:tc>
                  <a:txBody>
                    <a:bodyPr/>
                    <a:lstStyle/>
                    <a:p>
                      <a:pPr marL="0" marR="0" algn="ctr">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55698">
                <a:tc>
                  <a:txBody>
                    <a:bodyPr/>
                    <a:lstStyle/>
                    <a:p>
                      <a:pPr marL="0" marR="0" algn="ctr">
                        <a:lnSpc>
                          <a:spcPct val="107000"/>
                        </a:lnSpc>
                        <a:spcBef>
                          <a:spcPts val="0"/>
                        </a:spcBef>
                        <a:spcAft>
                          <a:spcPts val="0"/>
                        </a:spcAft>
                      </a:pPr>
                      <a:r>
                        <a:rPr lang="en-US" sz="1100">
                          <a:effectLst/>
                        </a:rPr>
                        <a:t>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11086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2927(26%)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2551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37096600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55698">
                <a:tc>
                  <a:txBody>
                    <a:bodyPr/>
                    <a:lstStyle/>
                    <a:p>
                      <a:pPr marL="0" marR="0" algn="ctr">
                        <a:lnSpc>
                          <a:spcPct val="107000"/>
                        </a:lnSpc>
                        <a:spcBef>
                          <a:spcPts val="0"/>
                        </a:spcBef>
                        <a:spcAft>
                          <a:spcPts val="0"/>
                        </a:spcAft>
                      </a:pPr>
                      <a:r>
                        <a:rPr lang="en-US" sz="1100">
                          <a:effectLst/>
                        </a:rPr>
                        <a:t>Gujarat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11047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881(8%)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97500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55698">
                <a:tc>
                  <a:txBody>
                    <a:bodyPr/>
                    <a:lstStyle/>
                    <a:p>
                      <a:pPr marL="0" marR="0" algn="ctr">
                        <a:lnSpc>
                          <a:spcPct val="107000"/>
                        </a:lnSpc>
                        <a:spcBef>
                          <a:spcPts val="0"/>
                        </a:spcBef>
                        <a:spcAft>
                          <a:spcPts val="0"/>
                        </a:spcAft>
                      </a:pPr>
                      <a:r>
                        <a:rPr lang="en-US" sz="1100">
                          <a:effectLst/>
                        </a:rPr>
                        <a:t>Rajasthan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10236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186(2%)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55698">
                <a:tc>
                  <a:txBody>
                    <a:bodyPr/>
                    <a:lstStyle/>
                    <a:p>
                      <a:pPr marL="0" marR="0" algn="ctr">
                        <a:lnSpc>
                          <a:spcPct val="107000"/>
                        </a:lnSpc>
                        <a:spcBef>
                          <a:spcPts val="0"/>
                        </a:spcBef>
                        <a:spcAft>
                          <a:spcPts val="0"/>
                        </a:spcAft>
                      </a:pPr>
                      <a:r>
                        <a:rPr lang="en-US" sz="1100">
                          <a:effectLst/>
                        </a:rPr>
                        <a:t>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8101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2043(25%)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55698">
                <a:tc>
                  <a:txBody>
                    <a:bodyPr/>
                    <a:lstStyle/>
                    <a:p>
                      <a:pPr marL="0" marR="0" algn="ctr">
                        <a:lnSpc>
                          <a:spcPct val="107000"/>
                        </a:lnSpc>
                        <a:spcBef>
                          <a:spcPts val="0"/>
                        </a:spcBef>
                        <a:spcAft>
                          <a:spcPts val="0"/>
                        </a:spcAft>
                      </a:pPr>
                      <a:r>
                        <a:rPr lang="en-US" sz="1100">
                          <a:effectLst/>
                        </a:rPr>
                        <a:t>Maharashtra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757(10%)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8299485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55698">
                <a:tc>
                  <a:txBody>
                    <a:bodyPr/>
                    <a:lstStyle/>
                    <a:p>
                      <a:pPr marL="0" marR="0" algn="ctr">
                        <a:lnSpc>
                          <a:spcPct val="107000"/>
                        </a:lnSpc>
                        <a:spcBef>
                          <a:spcPts val="0"/>
                        </a:spcBef>
                        <a:spcAft>
                          <a:spcPts val="0"/>
                        </a:spcAft>
                      </a:pPr>
                      <a:r>
                        <a:rPr lang="en-US" sz="1100">
                          <a:effectLst/>
                        </a:rPr>
                        <a:t>Punjab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4782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553(12%)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523234">
                <a:tc>
                  <a:txBody>
                    <a:bodyPr/>
                    <a:lstStyle/>
                    <a:p>
                      <a:pPr marL="0" marR="0" algn="ctr">
                        <a:lnSpc>
                          <a:spcPct val="107000"/>
                        </a:lnSpc>
                        <a:spcBef>
                          <a:spcPts val="0"/>
                        </a:spcBef>
                        <a:spcAft>
                          <a:spcPts val="0"/>
                        </a:spcAft>
                      </a:pPr>
                      <a:r>
                        <a:rPr lang="en-US" sz="1100">
                          <a:effectLst/>
                        </a:rPr>
                        <a:t>Overall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69,949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10,380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5,840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5,24,95,016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9" name="Rectangle 1"/>
          <p:cNvSpPr>
            <a:spLocks noChangeArrowheads="1"/>
          </p:cNvSpPr>
          <p:nvPr/>
        </p:nvSpPr>
        <p:spPr bwMode="auto">
          <a:xfrm>
            <a:off x="2726385" y="662716"/>
            <a:ext cx="31125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Year 2012-13</a:t>
            </a:r>
            <a:endParaRPr kumimoji="0" lang="en-US" altLang="en-US"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 5 in terms of sample taken</a:t>
            </a:r>
            <a:endParaRPr kumimoji="0" lang="en-US" altLang="en-US" b="0" i="0" u="none" strike="noStrike" cap="none" normalizeH="0" baseline="0" dirty="0">
              <a:ln>
                <a:noFill/>
              </a:ln>
              <a:solidFill>
                <a:schemeClr val="tx1"/>
              </a:solidFill>
              <a:effectLst/>
            </a:endParaRPr>
          </a:p>
        </p:txBody>
      </p:sp>
      <p:sp>
        <p:nvSpPr>
          <p:cNvPr id="11" name="Rectangle 10"/>
          <p:cNvSpPr/>
          <p:nvPr/>
        </p:nvSpPr>
        <p:spPr>
          <a:xfrm>
            <a:off x="1095549" y="5486400"/>
            <a:ext cx="3174395" cy="369332"/>
          </a:xfrm>
          <a:prstGeom prst="rect">
            <a:avLst/>
          </a:prstGeom>
        </p:spPr>
        <p:txBody>
          <a:bodyPr wrap="none">
            <a:spAutoFit/>
          </a:bodyPr>
          <a:lstStyle/>
          <a:p>
            <a:pPr lvl="0" algn="ctr"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 Details not available in report.</a:t>
            </a:r>
            <a:endParaRPr lang="en-US" altLang="en-US" dirty="0">
              <a:latin typeface="Arial" panose="020B0604020202020204" pitchFamily="34" charset="0"/>
            </a:endParaRPr>
          </a:p>
        </p:txBody>
      </p:sp>
    </p:spTree>
    <p:extLst>
      <p:ext uri="{BB962C8B-B14F-4D97-AF65-F5344CB8AC3E}">
        <p14:creationId xmlns:p14="http://schemas.microsoft.com/office/powerpoint/2010/main" val="4879190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48400"/>
            <a:ext cx="950912" cy="59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8745682" y="13855"/>
            <a:ext cx="381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71"/>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3200" y="3124200"/>
            <a:ext cx="2192482" cy="1200329"/>
          </a:xfrm>
          <a:prstGeom prst="rect">
            <a:avLst/>
          </a:prstGeom>
          <a:noFill/>
        </p:spPr>
        <p:txBody>
          <a:bodyPr wrap="square" rtlCol="0">
            <a:spAutoFit/>
          </a:bodyPr>
          <a:lstStyle/>
          <a:p>
            <a:pPr algn="ctr"/>
            <a:r>
              <a:rPr lang="en-US" sz="2400" b="1" dirty="0"/>
              <a:t>Implementing Ministry of FSSAI</a:t>
            </a:r>
          </a:p>
        </p:txBody>
      </p:sp>
    </p:spTree>
    <p:extLst>
      <p:ext uri="{BB962C8B-B14F-4D97-AF65-F5344CB8AC3E}">
        <p14:creationId xmlns:p14="http://schemas.microsoft.com/office/powerpoint/2010/main" val="2765262062"/>
      </p:ext>
    </p:extLst>
  </p:cSld>
  <p:clrMapOvr>
    <a:masterClrMapping/>
  </p:clrMapOvr>
  <p:transition spd="slow">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80</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graphicFrame>
        <p:nvGraphicFramePr>
          <p:cNvPr id="3" name="Table 2"/>
          <p:cNvGraphicFramePr>
            <a:graphicFrameLocks noGrp="1"/>
          </p:cNvGraphicFramePr>
          <p:nvPr>
            <p:extLst>
              <p:ext uri="{D42A27DB-BD31-4B8C-83A1-F6EECF244321}">
                <p14:modId xmlns:p14="http://schemas.microsoft.com/office/powerpoint/2010/main" val="601114250"/>
              </p:ext>
            </p:extLst>
          </p:nvPr>
        </p:nvGraphicFramePr>
        <p:xfrm>
          <a:off x="1096241" y="1842657"/>
          <a:ext cx="6934199" cy="3200395"/>
        </p:xfrm>
        <a:graphic>
          <a:graphicData uri="http://schemas.openxmlformats.org/drawingml/2006/table">
            <a:tbl>
              <a:tblPr firstRow="1" firstCol="1" bandRow="1">
                <a:tableStyleId>{5C22544A-7EE6-4342-B048-85BDC9FD1C3A}</a:tableStyleId>
              </a:tblPr>
              <a:tblGrid>
                <a:gridCol w="983989">
                  <a:extLst>
                    <a:ext uri="{9D8B030D-6E8A-4147-A177-3AD203B41FA5}">
                      <a16:colId xmlns:a16="http://schemas.microsoft.com/office/drawing/2014/main" val="20000"/>
                    </a:ext>
                  </a:extLst>
                </a:gridCol>
                <a:gridCol w="850613">
                  <a:extLst>
                    <a:ext uri="{9D8B030D-6E8A-4147-A177-3AD203B41FA5}">
                      <a16:colId xmlns:a16="http://schemas.microsoft.com/office/drawing/2014/main" val="20001"/>
                    </a:ext>
                  </a:extLst>
                </a:gridCol>
                <a:gridCol w="936355">
                  <a:extLst>
                    <a:ext uri="{9D8B030D-6E8A-4147-A177-3AD203B41FA5}">
                      <a16:colId xmlns:a16="http://schemas.microsoft.com/office/drawing/2014/main" val="20002"/>
                    </a:ext>
                  </a:extLst>
                </a:gridCol>
                <a:gridCol w="1057483">
                  <a:extLst>
                    <a:ext uri="{9D8B030D-6E8A-4147-A177-3AD203B41FA5}">
                      <a16:colId xmlns:a16="http://schemas.microsoft.com/office/drawing/2014/main" val="20003"/>
                    </a:ext>
                  </a:extLst>
                </a:gridCol>
                <a:gridCol w="796854">
                  <a:extLst>
                    <a:ext uri="{9D8B030D-6E8A-4147-A177-3AD203B41FA5}">
                      <a16:colId xmlns:a16="http://schemas.microsoft.com/office/drawing/2014/main" val="20004"/>
                    </a:ext>
                  </a:extLst>
                </a:gridCol>
                <a:gridCol w="839045">
                  <a:extLst>
                    <a:ext uri="{9D8B030D-6E8A-4147-A177-3AD203B41FA5}">
                      <a16:colId xmlns:a16="http://schemas.microsoft.com/office/drawing/2014/main" val="20005"/>
                    </a:ext>
                  </a:extLst>
                </a:gridCol>
                <a:gridCol w="824074">
                  <a:extLst>
                    <a:ext uri="{9D8B030D-6E8A-4147-A177-3AD203B41FA5}">
                      <a16:colId xmlns:a16="http://schemas.microsoft.com/office/drawing/2014/main" val="20006"/>
                    </a:ext>
                  </a:extLst>
                </a:gridCol>
                <a:gridCol w="645786">
                  <a:extLst>
                    <a:ext uri="{9D8B030D-6E8A-4147-A177-3AD203B41FA5}">
                      <a16:colId xmlns:a16="http://schemas.microsoft.com/office/drawing/2014/main" val="20007"/>
                    </a:ext>
                  </a:extLst>
                </a:gridCol>
              </a:tblGrid>
              <a:tr h="869652">
                <a:tc>
                  <a:txBody>
                    <a:bodyPr/>
                    <a:lstStyle/>
                    <a:p>
                      <a:pPr marL="0" marR="0" algn="ctr">
                        <a:lnSpc>
                          <a:spcPct val="107000"/>
                        </a:lnSpc>
                        <a:spcBef>
                          <a:spcPts val="0"/>
                        </a:spcBef>
                        <a:spcAft>
                          <a:spcPts val="0"/>
                        </a:spcAft>
                      </a:pPr>
                      <a:r>
                        <a:rPr lang="en-US" sz="1100" dirty="0">
                          <a:effectLst/>
                        </a:rPr>
                        <a:t>Name of State/UT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Total sample taken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Sample Analyzed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 of samples found adulterated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 of cases launched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Conviction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Penalties</a:t>
                      </a:r>
                    </a:p>
                    <a:p>
                      <a:pPr marL="0" marR="0" algn="ctr">
                        <a:lnSpc>
                          <a:spcPct val="107000"/>
                        </a:lnSpc>
                        <a:spcBef>
                          <a:spcPts val="0"/>
                        </a:spcBef>
                        <a:spcAft>
                          <a:spcPts val="0"/>
                        </a:spcAft>
                      </a:pPr>
                      <a:r>
                        <a:rPr lang="en-US" sz="1100">
                          <a:effectLst/>
                        </a:rPr>
                        <a:t>Raised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Food Safety Officer*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10117">
                <a:tc>
                  <a:txBody>
                    <a:bodyPr/>
                    <a:lstStyle/>
                    <a:p>
                      <a:pPr marL="0" marR="0" algn="ctr">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10117">
                <a:tc>
                  <a:txBody>
                    <a:bodyPr/>
                    <a:lstStyle/>
                    <a:p>
                      <a:pPr marL="0" marR="0" algn="ctr">
                        <a:lnSpc>
                          <a:spcPct val="107000"/>
                        </a:lnSpc>
                        <a:spcBef>
                          <a:spcPts val="0"/>
                        </a:spcBef>
                        <a:spcAft>
                          <a:spcPts val="0"/>
                        </a:spcAft>
                      </a:pPr>
                      <a:r>
                        <a:rPr lang="en-US" sz="1100">
                          <a:effectLst/>
                        </a:rPr>
                        <a:t>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11579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13554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4275(32%)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2930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409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44784400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0117">
                <a:tc>
                  <a:txBody>
                    <a:bodyPr/>
                    <a:lstStyle/>
                    <a:p>
                      <a:pPr marL="0" marR="0" algn="ctr">
                        <a:lnSpc>
                          <a:spcPct val="107000"/>
                        </a:lnSpc>
                        <a:spcBef>
                          <a:spcPts val="0"/>
                        </a:spcBef>
                        <a:spcAft>
                          <a:spcPts val="0"/>
                        </a:spcAft>
                      </a:pPr>
                      <a:r>
                        <a:rPr lang="en-US" sz="1100">
                          <a:effectLst/>
                        </a:rPr>
                        <a:t>Gujarat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11111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10495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900(9%)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0117">
                <a:tc>
                  <a:txBody>
                    <a:bodyPr/>
                    <a:lstStyle/>
                    <a:p>
                      <a:pPr marL="0" marR="0" algn="ctr">
                        <a:lnSpc>
                          <a:spcPct val="107000"/>
                        </a:lnSpc>
                        <a:spcBef>
                          <a:spcPts val="0"/>
                        </a:spcBef>
                        <a:spcAft>
                          <a:spcPts val="0"/>
                        </a:spcAft>
                      </a:pPr>
                      <a:r>
                        <a:rPr lang="en-US" sz="1100">
                          <a:effectLst/>
                        </a:rPr>
                        <a:t>Maharashtra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7677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7516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1523(20%)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1434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4176500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0117">
                <a:tc>
                  <a:txBody>
                    <a:bodyPr/>
                    <a:lstStyle/>
                    <a:p>
                      <a:pPr marL="0" marR="0" algn="ctr">
                        <a:lnSpc>
                          <a:spcPct val="107000"/>
                        </a:lnSpc>
                        <a:spcBef>
                          <a:spcPts val="0"/>
                        </a:spcBef>
                        <a:spcAft>
                          <a:spcPts val="0"/>
                        </a:spcAft>
                      </a:pPr>
                      <a:r>
                        <a:rPr lang="en-US" sz="1100">
                          <a:effectLst/>
                        </a:rPr>
                        <a:t>Rajasthan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6375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6375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1160(18%)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1550000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10117">
                <a:tc>
                  <a:txBody>
                    <a:bodyPr/>
                    <a:lstStyle/>
                    <a:p>
                      <a:pPr marL="0" marR="0" algn="ctr">
                        <a:lnSpc>
                          <a:spcPct val="107000"/>
                        </a:lnSpc>
                        <a:spcBef>
                          <a:spcPts val="0"/>
                        </a:spcBef>
                        <a:spcAft>
                          <a:spcPts val="0"/>
                        </a:spcAft>
                      </a:pPr>
                      <a:r>
                        <a:rPr lang="en-US" sz="1100">
                          <a:effectLst/>
                        </a:rPr>
                        <a:t>Punjab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6227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5884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771(13%)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10117">
                <a:tc>
                  <a:txBody>
                    <a:bodyPr/>
                    <a:lstStyle/>
                    <a:p>
                      <a:pPr marL="0" marR="0" algn="ctr">
                        <a:lnSpc>
                          <a:spcPct val="107000"/>
                        </a:lnSpc>
                        <a:spcBef>
                          <a:spcPts val="0"/>
                        </a:spcBef>
                        <a:spcAft>
                          <a:spcPts val="0"/>
                        </a:spcAft>
                      </a:pPr>
                      <a:r>
                        <a:rPr lang="en-US" sz="1100">
                          <a:effectLst/>
                        </a:rPr>
                        <a:t>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4743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4599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1433(31%)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2932000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29962">
                <a:tc>
                  <a:txBody>
                    <a:bodyPr/>
                    <a:lstStyle/>
                    <a:p>
                      <a:pPr marL="0" marR="0" algn="ctr">
                        <a:lnSpc>
                          <a:spcPct val="107000"/>
                        </a:lnSpc>
                        <a:spcBef>
                          <a:spcPts val="0"/>
                        </a:spcBef>
                        <a:spcAft>
                          <a:spcPts val="0"/>
                        </a:spcAft>
                      </a:pPr>
                      <a:r>
                        <a:rPr lang="en-US" sz="1100">
                          <a:effectLst/>
                        </a:rPr>
                        <a:t>Andhra Pradesh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4038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4038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716(18%)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3994385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429962">
                <a:tc>
                  <a:txBody>
                    <a:bodyPr/>
                    <a:lstStyle/>
                    <a:p>
                      <a:pPr marL="0" marR="0" algn="ctr">
                        <a:lnSpc>
                          <a:spcPct val="107000"/>
                        </a:lnSpc>
                        <a:spcBef>
                          <a:spcPts val="0"/>
                        </a:spcBef>
                        <a:spcAft>
                          <a:spcPts val="0"/>
                        </a:spcAft>
                      </a:pPr>
                      <a:r>
                        <a:rPr lang="en-US" sz="1100">
                          <a:effectLst/>
                        </a:rPr>
                        <a:t>Overall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72,994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72,200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13,571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10,235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7,34,45947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sp>
        <p:nvSpPr>
          <p:cNvPr id="4" name="Rectangle 1"/>
          <p:cNvSpPr>
            <a:spLocks noChangeArrowheads="1"/>
          </p:cNvSpPr>
          <p:nvPr/>
        </p:nvSpPr>
        <p:spPr bwMode="auto">
          <a:xfrm>
            <a:off x="2819400" y="609600"/>
            <a:ext cx="31125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Year 2013-14</a:t>
            </a:r>
            <a:endParaRPr kumimoji="0" lang="en-US" altLang="en-US"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 5 in terms of sample taken</a:t>
            </a:r>
            <a:endParaRPr kumimoji="0" lang="en-US" altLang="en-US" b="0" i="0" u="none" strike="noStrike" cap="none" normalizeH="0" baseline="0" dirty="0">
              <a:ln>
                <a:noFill/>
              </a:ln>
              <a:solidFill>
                <a:schemeClr val="tx1"/>
              </a:solidFill>
              <a:effectLst/>
            </a:endParaRPr>
          </a:p>
        </p:txBody>
      </p:sp>
      <p:sp>
        <p:nvSpPr>
          <p:cNvPr id="8" name="Rectangle 7"/>
          <p:cNvSpPr/>
          <p:nvPr/>
        </p:nvSpPr>
        <p:spPr>
          <a:xfrm>
            <a:off x="1146344" y="5410200"/>
            <a:ext cx="2991652" cy="369332"/>
          </a:xfrm>
          <a:prstGeom prst="rect">
            <a:avLst/>
          </a:prstGeom>
        </p:spPr>
        <p:txBody>
          <a:bodyPr wrap="none">
            <a:spAutoFit/>
          </a:bodyPr>
          <a:lstStyle/>
          <a:p>
            <a:pPr lvl="0" algn="ctr"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*No details available in report</a:t>
            </a:r>
            <a:endParaRPr lang="en-US" altLang="en-US" dirty="0">
              <a:latin typeface="Arial" panose="020B0604020202020204" pitchFamily="34" charset="0"/>
            </a:endParaRPr>
          </a:p>
        </p:txBody>
      </p:sp>
    </p:spTree>
    <p:extLst>
      <p:ext uri="{BB962C8B-B14F-4D97-AF65-F5344CB8AC3E}">
        <p14:creationId xmlns:p14="http://schemas.microsoft.com/office/powerpoint/2010/main" val="295390697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81</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graphicFrame>
        <p:nvGraphicFramePr>
          <p:cNvPr id="3" name="Table 2"/>
          <p:cNvGraphicFramePr>
            <a:graphicFrameLocks noGrp="1"/>
          </p:cNvGraphicFramePr>
          <p:nvPr>
            <p:extLst>
              <p:ext uri="{D42A27DB-BD31-4B8C-83A1-F6EECF244321}">
                <p14:modId xmlns:p14="http://schemas.microsoft.com/office/powerpoint/2010/main" val="167900673"/>
              </p:ext>
            </p:extLst>
          </p:nvPr>
        </p:nvGraphicFramePr>
        <p:xfrm>
          <a:off x="1022062" y="1952771"/>
          <a:ext cx="7057158" cy="2989188"/>
        </p:xfrm>
        <a:graphic>
          <a:graphicData uri="http://schemas.openxmlformats.org/drawingml/2006/table">
            <a:tbl>
              <a:tblPr firstRow="1" firstCol="1" bandRow="1">
                <a:tableStyleId>{5C22544A-7EE6-4342-B048-85BDC9FD1C3A}</a:tableStyleId>
              </a:tblPr>
              <a:tblGrid>
                <a:gridCol w="999219">
                  <a:extLst>
                    <a:ext uri="{9D8B030D-6E8A-4147-A177-3AD203B41FA5}">
                      <a16:colId xmlns:a16="http://schemas.microsoft.com/office/drawing/2014/main" val="20000"/>
                    </a:ext>
                  </a:extLst>
                </a:gridCol>
                <a:gridCol w="881543">
                  <a:extLst>
                    <a:ext uri="{9D8B030D-6E8A-4147-A177-3AD203B41FA5}">
                      <a16:colId xmlns:a16="http://schemas.microsoft.com/office/drawing/2014/main" val="20001"/>
                    </a:ext>
                  </a:extLst>
                </a:gridCol>
                <a:gridCol w="965498">
                  <a:extLst>
                    <a:ext uri="{9D8B030D-6E8A-4147-A177-3AD203B41FA5}">
                      <a16:colId xmlns:a16="http://schemas.microsoft.com/office/drawing/2014/main" val="20002"/>
                    </a:ext>
                  </a:extLst>
                </a:gridCol>
                <a:gridCol w="1084553">
                  <a:extLst>
                    <a:ext uri="{9D8B030D-6E8A-4147-A177-3AD203B41FA5}">
                      <a16:colId xmlns:a16="http://schemas.microsoft.com/office/drawing/2014/main" val="20003"/>
                    </a:ext>
                  </a:extLst>
                </a:gridCol>
                <a:gridCol w="812726">
                  <a:extLst>
                    <a:ext uri="{9D8B030D-6E8A-4147-A177-3AD203B41FA5}">
                      <a16:colId xmlns:a16="http://schemas.microsoft.com/office/drawing/2014/main" val="20004"/>
                    </a:ext>
                  </a:extLst>
                </a:gridCol>
                <a:gridCol w="851263">
                  <a:extLst>
                    <a:ext uri="{9D8B030D-6E8A-4147-A177-3AD203B41FA5}">
                      <a16:colId xmlns:a16="http://schemas.microsoft.com/office/drawing/2014/main" val="20005"/>
                    </a:ext>
                  </a:extLst>
                </a:gridCol>
                <a:gridCol w="839565">
                  <a:extLst>
                    <a:ext uri="{9D8B030D-6E8A-4147-A177-3AD203B41FA5}">
                      <a16:colId xmlns:a16="http://schemas.microsoft.com/office/drawing/2014/main" val="20006"/>
                    </a:ext>
                  </a:extLst>
                </a:gridCol>
                <a:gridCol w="622791">
                  <a:extLst>
                    <a:ext uri="{9D8B030D-6E8A-4147-A177-3AD203B41FA5}">
                      <a16:colId xmlns:a16="http://schemas.microsoft.com/office/drawing/2014/main" val="20007"/>
                    </a:ext>
                  </a:extLst>
                </a:gridCol>
              </a:tblGrid>
              <a:tr h="829915">
                <a:tc>
                  <a:txBody>
                    <a:bodyPr/>
                    <a:lstStyle/>
                    <a:p>
                      <a:pPr marL="0" marR="0" algn="ctr">
                        <a:lnSpc>
                          <a:spcPct val="107000"/>
                        </a:lnSpc>
                        <a:spcBef>
                          <a:spcPts val="0"/>
                        </a:spcBef>
                        <a:spcAft>
                          <a:spcPts val="0"/>
                        </a:spcAft>
                      </a:pPr>
                      <a:r>
                        <a:rPr lang="en-US" sz="1100" dirty="0">
                          <a:effectLst/>
                        </a:rPr>
                        <a:t>Name of State/UT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Total sample taken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Sample Analyzed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 of samples found adulterated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 of cases launched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Conviction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Penalties</a:t>
                      </a:r>
                    </a:p>
                    <a:p>
                      <a:pPr marL="0" marR="0" algn="ctr">
                        <a:lnSpc>
                          <a:spcPct val="107000"/>
                        </a:lnSpc>
                        <a:spcBef>
                          <a:spcPts val="0"/>
                        </a:spcBef>
                        <a:spcAft>
                          <a:spcPts val="0"/>
                        </a:spcAft>
                      </a:pPr>
                      <a:r>
                        <a:rPr lang="en-US" sz="1100">
                          <a:effectLst/>
                        </a:rPr>
                        <a:t>Raised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Food Safety Officer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68356">
                <a:tc>
                  <a:txBody>
                    <a:bodyPr/>
                    <a:lstStyle/>
                    <a:p>
                      <a:pPr marL="0" marR="0" algn="ctr">
                        <a:lnSpc>
                          <a:spcPct val="107000"/>
                        </a:lnSpc>
                        <a:spcBef>
                          <a:spcPts val="0"/>
                        </a:spcBef>
                        <a:spcAft>
                          <a:spcPts val="0"/>
                        </a:spcAft>
                      </a:pPr>
                      <a:r>
                        <a:rPr lang="en-US" sz="1100" b="0" dirty="0">
                          <a:effectLst/>
                        </a:rPr>
                        <a:t>A</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0" dirty="0">
                          <a:effectLst/>
                        </a:rPr>
                        <a:t>B</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0" dirty="0">
                          <a:effectLst/>
                        </a:rPr>
                        <a:t>C</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0" dirty="0">
                          <a:effectLst/>
                        </a:rPr>
                        <a:t>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0" dirty="0">
                          <a:effectLst/>
                        </a:rPr>
                        <a:t>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0" dirty="0">
                          <a:effectLst/>
                        </a:rPr>
                        <a:t>F</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0" dirty="0">
                          <a:effectLst/>
                        </a:rPr>
                        <a:t>G</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0" dirty="0">
                          <a:effectLst/>
                        </a:rPr>
                        <a:t>H</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68356">
                <a:tc>
                  <a:txBody>
                    <a:bodyPr/>
                    <a:lstStyle/>
                    <a:p>
                      <a:pPr marL="0" marR="0" algn="ctr">
                        <a:lnSpc>
                          <a:spcPct val="107000"/>
                        </a:lnSpc>
                        <a:spcBef>
                          <a:spcPts val="0"/>
                        </a:spcBef>
                        <a:spcAft>
                          <a:spcPts val="0"/>
                        </a:spcAft>
                      </a:pPr>
                      <a:r>
                        <a:rPr lang="en-US" sz="1100">
                          <a:effectLst/>
                        </a:rPr>
                        <a:t>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14173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9605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4119(43%)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3650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186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59808106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68356">
                <a:tc>
                  <a:txBody>
                    <a:bodyPr/>
                    <a:lstStyle/>
                    <a:p>
                      <a:pPr marL="0" marR="0" algn="ctr">
                        <a:lnSpc>
                          <a:spcPct val="107000"/>
                        </a:lnSpc>
                        <a:spcBef>
                          <a:spcPts val="0"/>
                        </a:spcBef>
                        <a:spcAft>
                          <a:spcPts val="0"/>
                        </a:spcAft>
                      </a:pPr>
                      <a:r>
                        <a:rPr lang="en-US" sz="1100">
                          <a:effectLst/>
                        </a:rPr>
                        <a:t>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9532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9131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1412 (15%)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4328000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68356">
                <a:tc>
                  <a:txBody>
                    <a:bodyPr/>
                    <a:lstStyle/>
                    <a:p>
                      <a:pPr marL="0" marR="0" algn="ctr">
                        <a:lnSpc>
                          <a:spcPct val="107000"/>
                        </a:lnSpc>
                        <a:spcBef>
                          <a:spcPts val="0"/>
                        </a:spcBef>
                        <a:spcAft>
                          <a:spcPts val="0"/>
                        </a:spcAft>
                      </a:pPr>
                      <a:r>
                        <a:rPr lang="en-US" sz="1100">
                          <a:effectLst/>
                        </a:rPr>
                        <a:t>Maharashtra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8663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6985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1162 (17%)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2295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16541499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68356">
                <a:tc>
                  <a:txBody>
                    <a:bodyPr/>
                    <a:lstStyle/>
                    <a:p>
                      <a:pPr marL="0" marR="0" algn="ctr">
                        <a:lnSpc>
                          <a:spcPct val="107000"/>
                        </a:lnSpc>
                        <a:spcBef>
                          <a:spcPts val="0"/>
                        </a:spcBef>
                        <a:spcAft>
                          <a:spcPts val="0"/>
                        </a:spcAft>
                      </a:pPr>
                      <a:r>
                        <a:rPr lang="en-US" sz="1100">
                          <a:effectLst/>
                        </a:rPr>
                        <a:t>Gujarat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5638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5471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522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2093500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68356">
                <a:tc>
                  <a:txBody>
                    <a:bodyPr/>
                    <a:lstStyle/>
                    <a:p>
                      <a:pPr marL="0" marR="0" algn="ctr">
                        <a:lnSpc>
                          <a:spcPct val="107000"/>
                        </a:lnSpc>
                        <a:spcBef>
                          <a:spcPts val="0"/>
                        </a:spcBef>
                        <a:spcAft>
                          <a:spcPts val="0"/>
                        </a:spcAft>
                      </a:pPr>
                      <a:r>
                        <a:rPr lang="en-US" sz="1100">
                          <a:effectLst/>
                        </a:rPr>
                        <a:t>Punjab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3949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577 (15%)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49137">
                <a:tc>
                  <a:txBody>
                    <a:bodyPr/>
                    <a:lstStyle/>
                    <a:p>
                      <a:pPr marL="0" marR="0" algn="ctr">
                        <a:lnSpc>
                          <a:spcPct val="107000"/>
                        </a:lnSpc>
                        <a:spcBef>
                          <a:spcPts val="0"/>
                        </a:spcBef>
                        <a:spcAft>
                          <a:spcPts val="0"/>
                        </a:spcAft>
                      </a:pPr>
                      <a:r>
                        <a:rPr lang="en-US" sz="1100">
                          <a:effectLst/>
                        </a:rPr>
                        <a:t>Overall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68,197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60,548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12,077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9,230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1,355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10,64,03,414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2819400" y="914400"/>
            <a:ext cx="31125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Year 2014-15</a:t>
            </a:r>
            <a:endParaRPr kumimoji="0" lang="en-US" altLang="en-US"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 5 in terms of sample taken</a:t>
            </a:r>
            <a:endParaRPr kumimoji="0" lang="en-US" altLang="en-US" b="0" i="0" u="none" strike="noStrike" cap="none" normalizeH="0" baseline="0" dirty="0">
              <a:ln>
                <a:noFill/>
              </a:ln>
              <a:solidFill>
                <a:schemeClr val="tx1"/>
              </a:solidFill>
              <a:effectLst/>
            </a:endParaRPr>
          </a:p>
        </p:txBody>
      </p:sp>
      <p:sp>
        <p:nvSpPr>
          <p:cNvPr id="8" name="Rectangle 7"/>
          <p:cNvSpPr/>
          <p:nvPr/>
        </p:nvSpPr>
        <p:spPr>
          <a:xfrm>
            <a:off x="1076325" y="5334000"/>
            <a:ext cx="5476875" cy="369332"/>
          </a:xfrm>
          <a:prstGeom prst="rect">
            <a:avLst/>
          </a:prstGeom>
        </p:spPr>
        <p:txBody>
          <a:bodyPr wrap="square">
            <a:spAutoFit/>
          </a:bodyPr>
          <a:lstStyle/>
          <a:p>
            <a:pPr lvl="0"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Note :-  Tamil Nadu – 503 FSO, 2939 Samples taken</a:t>
            </a:r>
            <a:endParaRPr lang="en-US" altLang="en-US" dirty="0">
              <a:latin typeface="Arial" panose="020B0604020202020204" pitchFamily="34" charset="0"/>
            </a:endParaRPr>
          </a:p>
        </p:txBody>
      </p:sp>
    </p:spTree>
    <p:extLst>
      <p:ext uri="{BB962C8B-B14F-4D97-AF65-F5344CB8AC3E}">
        <p14:creationId xmlns:p14="http://schemas.microsoft.com/office/powerpoint/2010/main" val="159978830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05889B-541D-4C90-8A57-FB3F05A22F4A}" type="slidenum">
              <a:rPr lang="en-US" b="1"/>
              <a:pPr>
                <a:defRPr/>
              </a:pPr>
              <a:t>82</a:t>
            </a:fld>
            <a:endParaRPr lang="en-US" b="1" dirty="0"/>
          </a:p>
        </p:txBody>
      </p:sp>
      <p:sp>
        <p:nvSpPr>
          <p:cNvPr id="5" name="Rectangle 4"/>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AutoShape 2" descr="Image result for magg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graphicFrame>
        <p:nvGraphicFramePr>
          <p:cNvPr id="3" name="Table 2"/>
          <p:cNvGraphicFramePr>
            <a:graphicFrameLocks noGrp="1"/>
          </p:cNvGraphicFramePr>
          <p:nvPr>
            <p:extLst>
              <p:ext uri="{D42A27DB-BD31-4B8C-83A1-F6EECF244321}">
                <p14:modId xmlns:p14="http://schemas.microsoft.com/office/powerpoint/2010/main" val="4064360093"/>
              </p:ext>
            </p:extLst>
          </p:nvPr>
        </p:nvGraphicFramePr>
        <p:xfrm>
          <a:off x="1102230" y="1679602"/>
          <a:ext cx="7052396" cy="3657257"/>
        </p:xfrm>
        <a:graphic>
          <a:graphicData uri="http://schemas.openxmlformats.org/drawingml/2006/table">
            <a:tbl>
              <a:tblPr firstRow="1" firstCol="1" bandRow="1">
                <a:tableStyleId>{5C22544A-7EE6-4342-B048-85BDC9FD1C3A}</a:tableStyleId>
              </a:tblPr>
              <a:tblGrid>
                <a:gridCol w="1116315">
                  <a:extLst>
                    <a:ext uri="{9D8B030D-6E8A-4147-A177-3AD203B41FA5}">
                      <a16:colId xmlns:a16="http://schemas.microsoft.com/office/drawing/2014/main" val="20000"/>
                    </a:ext>
                  </a:extLst>
                </a:gridCol>
                <a:gridCol w="791981">
                  <a:extLst>
                    <a:ext uri="{9D8B030D-6E8A-4147-A177-3AD203B41FA5}">
                      <a16:colId xmlns:a16="http://schemas.microsoft.com/office/drawing/2014/main" val="20001"/>
                    </a:ext>
                  </a:extLst>
                </a:gridCol>
                <a:gridCol w="907384">
                  <a:extLst>
                    <a:ext uri="{9D8B030D-6E8A-4147-A177-3AD203B41FA5}">
                      <a16:colId xmlns:a16="http://schemas.microsoft.com/office/drawing/2014/main" val="20002"/>
                    </a:ext>
                  </a:extLst>
                </a:gridCol>
                <a:gridCol w="1068042">
                  <a:extLst>
                    <a:ext uri="{9D8B030D-6E8A-4147-A177-3AD203B41FA5}">
                      <a16:colId xmlns:a16="http://schemas.microsoft.com/office/drawing/2014/main" val="20003"/>
                    </a:ext>
                  </a:extLst>
                </a:gridCol>
                <a:gridCol w="836482">
                  <a:extLst>
                    <a:ext uri="{9D8B030D-6E8A-4147-A177-3AD203B41FA5}">
                      <a16:colId xmlns:a16="http://schemas.microsoft.com/office/drawing/2014/main" val="20004"/>
                    </a:ext>
                  </a:extLst>
                </a:gridCol>
                <a:gridCol w="911154">
                  <a:extLst>
                    <a:ext uri="{9D8B030D-6E8A-4147-A177-3AD203B41FA5}">
                      <a16:colId xmlns:a16="http://schemas.microsoft.com/office/drawing/2014/main" val="20005"/>
                    </a:ext>
                  </a:extLst>
                </a:gridCol>
                <a:gridCol w="920205">
                  <a:extLst>
                    <a:ext uri="{9D8B030D-6E8A-4147-A177-3AD203B41FA5}">
                      <a16:colId xmlns:a16="http://schemas.microsoft.com/office/drawing/2014/main" val="20006"/>
                    </a:ext>
                  </a:extLst>
                </a:gridCol>
                <a:gridCol w="500833">
                  <a:extLst>
                    <a:ext uri="{9D8B030D-6E8A-4147-A177-3AD203B41FA5}">
                      <a16:colId xmlns:a16="http://schemas.microsoft.com/office/drawing/2014/main" val="20007"/>
                    </a:ext>
                  </a:extLst>
                </a:gridCol>
              </a:tblGrid>
              <a:tr h="1312010">
                <a:tc>
                  <a:txBody>
                    <a:bodyPr/>
                    <a:lstStyle/>
                    <a:p>
                      <a:pPr marL="0" marR="0" algn="ctr">
                        <a:lnSpc>
                          <a:spcPct val="107000"/>
                        </a:lnSpc>
                        <a:spcBef>
                          <a:spcPts val="0"/>
                        </a:spcBef>
                        <a:spcAft>
                          <a:spcPts val="0"/>
                        </a:spcAft>
                      </a:pPr>
                      <a:r>
                        <a:rPr lang="en-US" sz="1100" dirty="0">
                          <a:effectLst/>
                        </a:rPr>
                        <a:t>Name of State/UT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Total sample taken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Sample Analyzed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 of samples found adulterated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No of cases launched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Conviction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Penalties</a:t>
                      </a:r>
                    </a:p>
                    <a:p>
                      <a:pPr marL="0" marR="0" algn="ctr">
                        <a:lnSpc>
                          <a:spcPct val="107000"/>
                        </a:lnSpc>
                        <a:spcBef>
                          <a:spcPts val="0"/>
                        </a:spcBef>
                        <a:spcAft>
                          <a:spcPts val="0"/>
                        </a:spcAft>
                      </a:pPr>
                      <a:r>
                        <a:rPr lang="en-US" sz="1100">
                          <a:effectLst/>
                        </a:rPr>
                        <a:t>Raised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Food Safety Officer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10546">
                <a:tc>
                  <a:txBody>
                    <a:bodyPr/>
                    <a:lstStyle/>
                    <a:p>
                      <a:pPr marL="0" marR="0" algn="ctr">
                        <a:lnSpc>
                          <a:spcPct val="107000"/>
                        </a:lnSpc>
                        <a:spcBef>
                          <a:spcPts val="0"/>
                        </a:spcBef>
                        <a:spcAft>
                          <a:spcPts val="0"/>
                        </a:spcAft>
                      </a:pPr>
                      <a:r>
                        <a:rPr lang="en-US" sz="11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30839">
                <a:tc>
                  <a:txBody>
                    <a:bodyPr/>
                    <a:lstStyle/>
                    <a:p>
                      <a:pPr marL="0" marR="0" algn="ctr">
                        <a:lnSpc>
                          <a:spcPct val="107000"/>
                        </a:lnSpc>
                        <a:spcBef>
                          <a:spcPts val="0"/>
                        </a:spcBef>
                        <a:spcAft>
                          <a:spcPts val="0"/>
                        </a:spcAft>
                      </a:pPr>
                      <a:r>
                        <a:rPr lang="en-US" sz="1100">
                          <a:effectLst/>
                        </a:rPr>
                        <a:t>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17726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14833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7189(48%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5370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115120480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0546">
                <a:tc>
                  <a:txBody>
                    <a:bodyPr/>
                    <a:lstStyle/>
                    <a:p>
                      <a:pPr marL="0" marR="0" algn="ctr">
                        <a:lnSpc>
                          <a:spcPct val="107000"/>
                        </a:lnSpc>
                        <a:spcBef>
                          <a:spcPts val="0"/>
                        </a:spcBef>
                        <a:spcAft>
                          <a:spcPts val="0"/>
                        </a:spcAft>
                      </a:pPr>
                      <a:r>
                        <a:rPr lang="en-US" sz="1100">
                          <a:effectLst/>
                        </a:rPr>
                        <a:t>Gujarat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15115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14891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1242(8%)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19005906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0546">
                <a:tc>
                  <a:txBody>
                    <a:bodyPr/>
                    <a:lstStyle/>
                    <a:p>
                      <a:pPr marL="0" marR="0" algn="ctr">
                        <a:lnSpc>
                          <a:spcPct val="107000"/>
                        </a:lnSpc>
                        <a:spcBef>
                          <a:spcPts val="0"/>
                        </a:spcBef>
                        <a:spcAft>
                          <a:spcPts val="0"/>
                        </a:spcAft>
                      </a:pPr>
                      <a:r>
                        <a:rPr lang="en-US" sz="1100">
                          <a:effectLst/>
                        </a:rPr>
                        <a:t>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10035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9994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1311(13%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44826000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30839">
                <a:tc>
                  <a:txBody>
                    <a:bodyPr/>
                    <a:lstStyle/>
                    <a:p>
                      <a:pPr marL="0" marR="0" algn="ctr">
                        <a:lnSpc>
                          <a:spcPct val="107000"/>
                        </a:lnSpc>
                        <a:spcBef>
                          <a:spcPts val="0"/>
                        </a:spcBef>
                        <a:spcAft>
                          <a:spcPts val="0"/>
                        </a:spcAft>
                      </a:pPr>
                      <a:r>
                        <a:rPr lang="en-US" sz="1100">
                          <a:effectLst/>
                        </a:rPr>
                        <a:t>Maharashtra*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10546">
                <a:tc>
                  <a:txBody>
                    <a:bodyPr/>
                    <a:lstStyle/>
                    <a:p>
                      <a:pPr marL="0" marR="0" algn="ctr">
                        <a:lnSpc>
                          <a:spcPct val="107000"/>
                        </a:lnSpc>
                        <a:spcBef>
                          <a:spcPts val="0"/>
                        </a:spcBef>
                        <a:spcAft>
                          <a:spcPts val="0"/>
                        </a:spcAft>
                      </a:pPr>
                      <a:r>
                        <a:rPr lang="en-US" sz="1100">
                          <a:effectLst/>
                        </a:rPr>
                        <a:t>Punjab*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10546">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30839">
                <a:tc>
                  <a:txBody>
                    <a:bodyPr/>
                    <a:lstStyle/>
                    <a:p>
                      <a:pPr marL="0" marR="0" algn="ctr">
                        <a:lnSpc>
                          <a:spcPct val="107000"/>
                        </a:lnSpc>
                        <a:spcBef>
                          <a:spcPts val="0"/>
                        </a:spcBef>
                        <a:spcAft>
                          <a:spcPts val="0"/>
                        </a:spcAft>
                      </a:pPr>
                      <a:r>
                        <a:rPr lang="en-US" sz="1100">
                          <a:effectLst/>
                        </a:rPr>
                        <a:t>Overall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70,310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65,057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14,179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9,745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1,05,520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21,01,98,436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4" name="Rectangle 1"/>
          <p:cNvSpPr>
            <a:spLocks noChangeArrowheads="1"/>
          </p:cNvSpPr>
          <p:nvPr/>
        </p:nvSpPr>
        <p:spPr bwMode="auto">
          <a:xfrm>
            <a:off x="2819400" y="762000"/>
            <a:ext cx="31125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Year 2015-16 </a:t>
            </a:r>
            <a:endParaRPr kumimoji="0" lang="en-US" altLang="en-US"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 5 in terms of sample taken</a:t>
            </a:r>
            <a:endParaRPr kumimoji="0" lang="en-US" altLang="en-US" b="0" i="0" u="none" strike="noStrike" cap="none" normalizeH="0" baseline="0" dirty="0">
              <a:ln>
                <a:noFill/>
              </a:ln>
              <a:solidFill>
                <a:schemeClr val="tx1"/>
              </a:solidFill>
              <a:effectLst/>
            </a:endParaRPr>
          </a:p>
        </p:txBody>
      </p:sp>
      <p:sp>
        <p:nvSpPr>
          <p:cNvPr id="8" name="Rectangle 7"/>
          <p:cNvSpPr/>
          <p:nvPr/>
        </p:nvSpPr>
        <p:spPr>
          <a:xfrm>
            <a:off x="1084984" y="5402249"/>
            <a:ext cx="6736773" cy="646331"/>
          </a:xfrm>
          <a:prstGeom prst="rect">
            <a:avLst/>
          </a:prstGeom>
        </p:spPr>
        <p:txBody>
          <a:bodyPr wrap="square">
            <a:spAutoFit/>
          </a:bodyPr>
          <a:lstStyle/>
          <a:p>
            <a:pPr lvl="0"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*Report awaited</a:t>
            </a:r>
            <a:endParaRPr lang="en-US" altLang="en-US" dirty="0"/>
          </a:p>
          <a:p>
            <a:pPr lvl="0"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Note :-  Tamil Nadu – 584 FSO, 1742 Samples taken</a:t>
            </a:r>
            <a:endParaRPr lang="en-US" altLang="en-US" dirty="0">
              <a:latin typeface="Arial" panose="020B0604020202020204" pitchFamily="34" charset="0"/>
            </a:endParaRPr>
          </a:p>
        </p:txBody>
      </p:sp>
    </p:spTree>
    <p:extLst>
      <p:ext uri="{BB962C8B-B14F-4D97-AF65-F5344CB8AC3E}">
        <p14:creationId xmlns:p14="http://schemas.microsoft.com/office/powerpoint/2010/main" val="124932380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83</a:t>
            </a:fld>
            <a:endParaRPr lang="en-US"/>
          </a:p>
        </p:txBody>
      </p:sp>
      <p:sp>
        <p:nvSpPr>
          <p:cNvPr id="3" name="Rectangle 2"/>
          <p:cNvSpPr/>
          <p:nvPr/>
        </p:nvSpPr>
        <p:spPr>
          <a:xfrm>
            <a:off x="2513519" y="4114800"/>
            <a:ext cx="4030399" cy="923330"/>
          </a:xfrm>
          <a:prstGeom prst="rect">
            <a:avLst/>
          </a:prstGeom>
          <a:noFill/>
        </p:spPr>
        <p:txBody>
          <a:bodyPr wrap="none" lIns="91440" tIns="45720" rIns="91440" bIns="45720">
            <a:spAutoFit/>
          </a:bodyPr>
          <a:lstStyle/>
          <a:p>
            <a:pPr algn="ctr"/>
            <a:r>
              <a:rPr lang="en-US" sz="5400" b="1" i="1" dirty="0">
                <a:ln w="18000">
                  <a:solidFill>
                    <a:schemeClr val="accent2">
                      <a:satMod val="140000"/>
                    </a:schemeClr>
                  </a:solidFill>
                  <a:prstDash val="solid"/>
                  <a:miter lim="800000"/>
                </a:ln>
                <a:noFill/>
                <a:effectLst>
                  <a:outerShdw blurRad="25500" dist="23000" dir="7020000" algn="tl">
                    <a:srgbClr val="000000">
                      <a:alpha val="50000"/>
                    </a:srgbClr>
                  </a:outerShdw>
                </a:effectLst>
              </a:rPr>
              <a:t>Happy Eating</a:t>
            </a:r>
          </a:p>
        </p:txBody>
      </p:sp>
      <p:sp>
        <p:nvSpPr>
          <p:cNvPr id="8" name="Rectangle 7"/>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760" y="1219200"/>
            <a:ext cx="4515918" cy="300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14118" y="5738693"/>
            <a:ext cx="5029200" cy="800219"/>
          </a:xfrm>
          <a:prstGeom prst="rect">
            <a:avLst/>
          </a:prstGeom>
          <a:noFill/>
        </p:spPr>
        <p:txBody>
          <a:bodyPr wrap="square" rtlCol="0">
            <a:spAutoFit/>
          </a:bodyPr>
          <a:lstStyle/>
          <a:p>
            <a:pPr algn="ctr"/>
            <a:r>
              <a:rPr lang="en-US" sz="2800" b="1" dirty="0"/>
              <a:t>Dr. </a:t>
            </a:r>
            <a:r>
              <a:rPr lang="en-US" sz="2800" b="1" dirty="0" err="1"/>
              <a:t>Kalpeshkumar</a:t>
            </a:r>
            <a:r>
              <a:rPr lang="en-US" sz="2800" b="1" dirty="0"/>
              <a:t> L  Gupta</a:t>
            </a:r>
          </a:p>
          <a:p>
            <a:pPr algn="ctr"/>
            <a:r>
              <a:rPr lang="en-US" dirty="0"/>
              <a:t>www.klgupta.in</a:t>
            </a:r>
          </a:p>
        </p:txBody>
      </p:sp>
    </p:spTree>
    <p:extLst>
      <p:ext uri="{BB962C8B-B14F-4D97-AF65-F5344CB8AC3E}">
        <p14:creationId xmlns:p14="http://schemas.microsoft.com/office/powerpoint/2010/main" val="41534223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8745682" y="13855"/>
            <a:ext cx="381000" cy="6858000"/>
          </a:xfrm>
          <a:prstGeom prst="rect">
            <a:avLst/>
          </a:prstGeom>
          <a:blipFill>
            <a:blip r:embed="rId2"/>
            <a:tile tx="0" ty="0" sx="100000" sy="100000" flip="none" algn="tl"/>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sp>
        <p:nvSpPr>
          <p:cNvPr id="6" name="TextBox 5"/>
          <p:cNvSpPr txBox="1"/>
          <p:nvPr/>
        </p:nvSpPr>
        <p:spPr>
          <a:xfrm>
            <a:off x="762000" y="533400"/>
            <a:ext cx="4419600" cy="523220"/>
          </a:xfrm>
          <a:prstGeom prst="rect">
            <a:avLst/>
          </a:prstGeom>
          <a:noFill/>
        </p:spPr>
        <p:txBody>
          <a:bodyPr wrap="square" rtlCol="0">
            <a:spAutoFit/>
          </a:bodyPr>
          <a:lstStyle/>
          <a:p>
            <a:r>
              <a:rPr lang="en-US" sz="2800" b="1" dirty="0">
                <a:solidFill>
                  <a:srgbClr val="FF0000"/>
                </a:solidFill>
              </a:rPr>
              <a:t>Outline</a:t>
            </a:r>
          </a:p>
        </p:txBody>
      </p:sp>
      <p:sp>
        <p:nvSpPr>
          <p:cNvPr id="7" name="TextBox 6"/>
          <p:cNvSpPr txBox="1"/>
          <p:nvPr/>
        </p:nvSpPr>
        <p:spPr>
          <a:xfrm>
            <a:off x="762000" y="1143000"/>
            <a:ext cx="7543800" cy="2677656"/>
          </a:xfrm>
          <a:prstGeom prst="rect">
            <a:avLst/>
          </a:prstGeom>
          <a:noFill/>
        </p:spPr>
        <p:txBody>
          <a:bodyPr wrap="square" rtlCol="0">
            <a:spAutoFit/>
          </a:bodyPr>
          <a:lstStyle/>
          <a:p>
            <a:pPr marL="514350" indent="-514350">
              <a:lnSpc>
                <a:spcPct val="150000"/>
              </a:lnSpc>
              <a:buAutoNum type="arabicPeriod"/>
            </a:pPr>
            <a:r>
              <a:rPr lang="en-US" sz="2800" b="1" dirty="0">
                <a:solidFill>
                  <a:schemeClr val="bg1">
                    <a:lumMod val="75000"/>
                  </a:schemeClr>
                </a:solidFill>
              </a:rPr>
              <a:t>Introduction</a:t>
            </a:r>
          </a:p>
          <a:p>
            <a:pPr marL="514350" indent="-514350">
              <a:lnSpc>
                <a:spcPct val="150000"/>
              </a:lnSpc>
              <a:buAutoNum type="arabicPeriod"/>
            </a:pPr>
            <a:r>
              <a:rPr lang="en-US" sz="2800" b="1" dirty="0"/>
              <a:t>Provisions of FSS Act, 2006</a:t>
            </a:r>
          </a:p>
          <a:p>
            <a:pPr marL="514350" indent="-514350">
              <a:lnSpc>
                <a:spcPct val="150000"/>
              </a:lnSpc>
              <a:buAutoNum type="arabicPeriod"/>
            </a:pPr>
            <a:r>
              <a:rPr lang="en-US" sz="2800" b="1" dirty="0">
                <a:solidFill>
                  <a:schemeClr val="bg1">
                    <a:lumMod val="75000"/>
                  </a:schemeClr>
                </a:solidFill>
              </a:rPr>
              <a:t>Recent Scenario/Cases/News</a:t>
            </a:r>
          </a:p>
          <a:p>
            <a:pPr>
              <a:lnSpc>
                <a:spcPct val="150000"/>
              </a:lnSpc>
            </a:pPr>
            <a:endParaRPr lang="en-US" sz="2800" b="1" dirty="0"/>
          </a:p>
        </p:txBody>
      </p:sp>
    </p:spTree>
    <p:extLst>
      <p:ext uri="{BB962C8B-B14F-4D97-AF65-F5344CB8AC3E}">
        <p14:creationId xmlns:p14="http://schemas.microsoft.com/office/powerpoint/2010/main" val="132961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7626</TotalTime>
  <Words>5141</Words>
  <Application>Microsoft Office PowerPoint</Application>
  <PresentationFormat>On-screen Show (4:3)</PresentationFormat>
  <Paragraphs>813</Paragraphs>
  <Slides>83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Arial</vt:lpstr>
      <vt:lpstr>Arial</vt:lpstr>
      <vt:lpstr>Calibri</vt:lpstr>
      <vt:lpstr>Calibri (Headings)</vt:lpstr>
      <vt:lpstr>Montserrat</vt:lpstr>
      <vt:lpstr>Roboto Slab</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I617</dc:creator>
  <cp:lastModifiedBy>Guest 1</cp:lastModifiedBy>
  <cp:revision>845</cp:revision>
  <dcterms:created xsi:type="dcterms:W3CDTF">2006-08-16T00:00:00Z</dcterms:created>
  <dcterms:modified xsi:type="dcterms:W3CDTF">2021-07-08T09:29:17Z</dcterms:modified>
</cp:coreProperties>
</file>